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04"/>
  </p:notesMasterIdLst>
  <p:sldIdLst>
    <p:sldId id="309" r:id="rId2"/>
    <p:sldId id="311" r:id="rId3"/>
    <p:sldId id="310" r:id="rId4"/>
    <p:sldId id="312" r:id="rId5"/>
    <p:sldId id="313" r:id="rId6"/>
    <p:sldId id="314" r:id="rId7"/>
    <p:sldId id="315" r:id="rId8"/>
    <p:sldId id="316" r:id="rId9"/>
    <p:sldId id="317" r:id="rId10"/>
    <p:sldId id="318" r:id="rId11"/>
    <p:sldId id="319" r:id="rId12"/>
    <p:sldId id="260" r:id="rId13"/>
    <p:sldId id="284" r:id="rId14"/>
    <p:sldId id="287" r:id="rId15"/>
    <p:sldId id="286" r:id="rId16"/>
    <p:sldId id="261" r:id="rId17"/>
    <p:sldId id="262" r:id="rId18"/>
    <p:sldId id="263" r:id="rId19"/>
    <p:sldId id="264" r:id="rId20"/>
    <p:sldId id="277" r:id="rId21"/>
    <p:sldId id="269" r:id="rId22"/>
    <p:sldId id="270" r:id="rId23"/>
    <p:sldId id="271" r:id="rId24"/>
    <p:sldId id="265" r:id="rId25"/>
    <p:sldId id="266" r:id="rId26"/>
    <p:sldId id="267" r:id="rId27"/>
    <p:sldId id="272" r:id="rId28"/>
    <p:sldId id="268" r:id="rId29"/>
    <p:sldId id="273" r:id="rId30"/>
    <p:sldId id="274" r:id="rId31"/>
    <p:sldId id="280" r:id="rId32"/>
    <p:sldId id="289" r:id="rId33"/>
    <p:sldId id="290" r:id="rId34"/>
    <p:sldId id="291" r:id="rId35"/>
    <p:sldId id="304" r:id="rId36"/>
    <p:sldId id="292" r:id="rId37"/>
    <p:sldId id="293" r:id="rId38"/>
    <p:sldId id="305" r:id="rId39"/>
    <p:sldId id="294" r:id="rId40"/>
    <p:sldId id="295" r:id="rId41"/>
    <p:sldId id="296" r:id="rId42"/>
    <p:sldId id="307" r:id="rId43"/>
    <p:sldId id="308" r:id="rId44"/>
    <p:sldId id="282" r:id="rId45"/>
    <p:sldId id="299" r:id="rId46"/>
    <p:sldId id="300" r:id="rId47"/>
    <p:sldId id="301" r:id="rId48"/>
    <p:sldId id="302" r:id="rId49"/>
    <p:sldId id="303" r:id="rId50"/>
    <p:sldId id="275" r:id="rId51"/>
    <p:sldId id="276" r:id="rId52"/>
    <p:sldId id="306" r:id="rId53"/>
    <p:sldId id="298"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p:restoredTop sz="93141" autoAdjust="0"/>
  </p:normalViewPr>
  <p:slideViewPr>
    <p:cSldViewPr snapToGrid="0" snapToObjects="1">
      <p:cViewPr varScale="1">
        <p:scale>
          <a:sx n="135" d="100"/>
          <a:sy n="135" d="100"/>
        </p:scale>
        <p:origin x="81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5/10/17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23</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24</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25</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26</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to live preview – talk about comparing different</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41</a:t>
            </a:fld>
            <a:endParaRPr lang="en-US"/>
          </a:p>
        </p:txBody>
      </p:sp>
    </p:spTree>
    <p:extLst>
      <p:ext uri="{BB962C8B-B14F-4D97-AF65-F5344CB8AC3E}">
        <p14:creationId xmlns:p14="http://schemas.microsoft.com/office/powerpoint/2010/main" val="334182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a:t>
            </a:r>
            <a:r>
              <a:rPr lang="en-US" baseline="0" smtClean="0"/>
              <a:t>poitns</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50</a:t>
            </a:fld>
            <a:endParaRPr lang="en-US"/>
          </a:p>
        </p:txBody>
      </p:sp>
    </p:spTree>
    <p:extLst>
      <p:ext uri="{BB962C8B-B14F-4D97-AF65-F5344CB8AC3E}">
        <p14:creationId xmlns:p14="http://schemas.microsoft.com/office/powerpoint/2010/main" val="595303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55</a:t>
            </a:fld>
            <a:endParaRPr lang="en-US"/>
          </a:p>
        </p:txBody>
      </p:sp>
    </p:spTree>
    <p:extLst>
      <p:ext uri="{BB962C8B-B14F-4D97-AF65-F5344CB8AC3E}">
        <p14:creationId xmlns:p14="http://schemas.microsoft.com/office/powerpoint/2010/main" val="1423056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Relatively Recent Relevant Recommendations An Overview of Data Citation Principles Synthesis Activity 4 1999 -2004 NESSTAR, Virtual Data Center Cite research data in publications; Use persistent identifiers; Facilitate direct access to data through URI’s [</a:t>
            </a:r>
            <a:r>
              <a:rPr lang="en-US" dirty="0" err="1" smtClean="0"/>
              <a:t>Ryssevik</a:t>
            </a:r>
            <a:r>
              <a:rPr lang="en-US" dirty="0" smtClean="0"/>
              <a:t> &amp; Musgrave 2001] [Altman, et al. 2001] 2005- 2009 </a:t>
            </a:r>
            <a:r>
              <a:rPr lang="en-US" dirty="0" err="1" smtClean="0"/>
              <a:t>Dataverse</a:t>
            </a:r>
            <a:r>
              <a:rPr lang="en-US" dirty="0" smtClean="0"/>
              <a:t> Network System, TIB Data DOI Registration Include versioning, fixity, and granularity for verification; use permanent institutions; facilitate attribution [</a:t>
            </a:r>
            <a:r>
              <a:rPr lang="en-US" dirty="0" err="1" smtClean="0"/>
              <a:t>Buhneman</a:t>
            </a:r>
            <a:r>
              <a:rPr lang="en-US" dirty="0" smtClean="0"/>
              <a:t> 2006] [Altman &amp; King 2007] 2009- </a:t>
            </a:r>
            <a:r>
              <a:rPr lang="en-US" dirty="0" err="1" smtClean="0"/>
              <a:t>DataCite</a:t>
            </a:r>
            <a:r>
              <a:rPr lang="en-US" dirty="0" smtClean="0"/>
              <a:t>; Thomson-Reuters Data Citation Index; </a:t>
            </a:r>
            <a:r>
              <a:rPr lang="en-US" dirty="0" err="1" smtClean="0"/>
              <a:t>FigShare</a:t>
            </a:r>
            <a:r>
              <a:rPr lang="en-US" dirty="0" smtClean="0"/>
              <a:t>; Data Dryad Include data citations in standard locations; index data citations in catalogs; facilitate data mining [OECD 2009] [NAS 2012] [Force 11 2013] [CODATA 2013] Example Systems Core Recommendations Key References </a:t>
            </a:r>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58</a:t>
            </a:fld>
            <a:endParaRPr lang="en-US"/>
          </a:p>
        </p:txBody>
      </p:sp>
    </p:spTree>
    <p:extLst>
      <p:ext uri="{BB962C8B-B14F-4D97-AF65-F5344CB8AC3E}">
        <p14:creationId xmlns:p14="http://schemas.microsoft.com/office/powerpoint/2010/main" val="1338996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a recent policy change at the worlds</a:t>
            </a:r>
            <a:r>
              <a:rPr lang="en-US" baseline="0" dirty="0" smtClean="0"/>
              <a:t> third largest publisher …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65</a:t>
            </a:fld>
            <a:endParaRPr lang="en-US"/>
          </a:p>
        </p:txBody>
      </p:sp>
    </p:spTree>
    <p:extLst>
      <p:ext uri="{BB962C8B-B14F-4D97-AF65-F5344CB8AC3E}">
        <p14:creationId xmlns:p14="http://schemas.microsoft.com/office/powerpoint/2010/main" val="32840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NYPL has some 45,000 menus from 1840-present</a:t>
            </a:r>
          </a:p>
          <a:p>
            <a:r>
              <a:rPr lang="en-US" dirty="0" smtClean="0"/>
              <a:t>-- </a:t>
            </a:r>
            <a:r>
              <a:rPr lang="en-US" dirty="0" err="1" smtClean="0"/>
              <a:t>Crowdsource</a:t>
            </a:r>
            <a:r>
              <a:rPr lang="en-US" baseline="0" dirty="0" smtClean="0"/>
              <a:t> project l</a:t>
            </a:r>
            <a:r>
              <a:rPr lang="en-US" dirty="0" smtClean="0"/>
              <a:t>aunched in April 2009</a:t>
            </a:r>
          </a:p>
          <a:p>
            <a:r>
              <a:rPr lang="en-US" dirty="0" smtClean="0"/>
              <a:t>-- Creating a database of dishes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2159162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is not that any</a:t>
            </a:r>
            <a:r>
              <a:rPr lang="en-US" baseline="0" dirty="0" smtClean="0"/>
              <a:t> one of these are right or wrong –but that they work for certain communities, and not for others… as we will see in our two case studies…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67</a:t>
            </a:fld>
            <a:endParaRPr lang="en-US"/>
          </a:p>
        </p:txBody>
      </p:sp>
    </p:spTree>
    <p:extLst>
      <p:ext uri="{BB962C8B-B14F-4D97-AF65-F5344CB8AC3E}">
        <p14:creationId xmlns:p14="http://schemas.microsoft.com/office/powerpoint/2010/main" val="1515480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Humanities and Social Science standards.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78</a:t>
            </a:fld>
            <a:endParaRPr lang="en-US"/>
          </a:p>
        </p:txBody>
      </p:sp>
    </p:spTree>
    <p:extLst>
      <p:ext uri="{BB962C8B-B14F-4D97-AF65-F5344CB8AC3E}">
        <p14:creationId xmlns:p14="http://schemas.microsoft.com/office/powerpoint/2010/main" val="107907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 in many ways…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79</a:t>
            </a:fld>
            <a:endParaRPr lang="en-US"/>
          </a:p>
        </p:txBody>
      </p:sp>
    </p:spTree>
    <p:extLst>
      <p:ext uri="{BB962C8B-B14F-4D97-AF65-F5344CB8AC3E}">
        <p14:creationId xmlns:p14="http://schemas.microsoft.com/office/powerpoint/2010/main" val="246676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DIY </a:t>
            </a:r>
            <a:r>
              <a:rPr lang="en-US" dirty="0" err="1" smtClean="0"/>
              <a:t>aporoach</a:t>
            </a:r>
            <a:r>
              <a:rPr lang="en-US" dirty="0" smtClean="0"/>
              <a:t>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80</a:t>
            </a:fld>
            <a:endParaRPr lang="en-US"/>
          </a:p>
        </p:txBody>
      </p:sp>
    </p:spTree>
    <p:extLst>
      <p:ext uri="{BB962C8B-B14F-4D97-AF65-F5344CB8AC3E}">
        <p14:creationId xmlns:p14="http://schemas.microsoft.com/office/powerpoint/2010/main" val="116848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 in many ways…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81</a:t>
            </a:fld>
            <a:endParaRPr lang="en-US"/>
          </a:p>
        </p:txBody>
      </p:sp>
    </p:spTree>
    <p:extLst>
      <p:ext uri="{BB962C8B-B14F-4D97-AF65-F5344CB8AC3E}">
        <p14:creationId xmlns:p14="http://schemas.microsoft.com/office/powerpoint/2010/main" val="1738816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 data services… Roll your own…</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83</a:t>
            </a:fld>
            <a:endParaRPr lang="en-US"/>
          </a:p>
        </p:txBody>
      </p:sp>
    </p:spTree>
    <p:extLst>
      <p:ext uri="{BB962C8B-B14F-4D97-AF65-F5344CB8AC3E}">
        <p14:creationId xmlns:p14="http://schemas.microsoft.com/office/powerpoint/2010/main" val="1585822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much an open issue…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91</a:t>
            </a:fld>
            <a:endParaRPr lang="en-US"/>
          </a:p>
        </p:txBody>
      </p:sp>
    </p:spTree>
    <p:extLst>
      <p:ext uri="{BB962C8B-B14F-4D97-AF65-F5344CB8AC3E}">
        <p14:creationId xmlns:p14="http://schemas.microsoft.com/office/powerpoint/2010/main" val="240072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Landing page..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96</a:t>
            </a:fld>
            <a:endParaRPr lang="en-US"/>
          </a:p>
        </p:txBody>
      </p:sp>
    </p:spTree>
    <p:extLst>
      <p:ext uri="{BB962C8B-B14F-4D97-AF65-F5344CB8AC3E}">
        <p14:creationId xmlns:p14="http://schemas.microsoft.com/office/powerpoint/2010/main" val="209457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97</a:t>
            </a:fld>
            <a:endParaRPr lang="en-US"/>
          </a:p>
        </p:txBody>
      </p:sp>
    </p:spTree>
    <p:extLst>
      <p:ext uri="{BB962C8B-B14F-4D97-AF65-F5344CB8AC3E}">
        <p14:creationId xmlns:p14="http://schemas.microsoft.com/office/powerpoint/2010/main" val="119700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data cited in </a:t>
            </a:r>
            <a:r>
              <a:rPr lang="en-US" dirty="0" err="1" smtClean="0"/>
              <a:t>dataverse</a:t>
            </a:r>
            <a:r>
              <a:rPr lang="en-US" baseline="0" dirty="0" smtClean="0"/>
              <a:t> holdings… </a:t>
            </a:r>
            <a:endParaRPr lang="en-US" dirty="0"/>
          </a:p>
        </p:txBody>
      </p:sp>
      <p:sp>
        <p:nvSpPr>
          <p:cNvPr id="4" name="Slide Number Placeholder 3"/>
          <p:cNvSpPr>
            <a:spLocks noGrp="1"/>
          </p:cNvSpPr>
          <p:nvPr>
            <p:ph type="sldNum" sz="quarter" idx="10"/>
          </p:nvPr>
        </p:nvSpPr>
        <p:spPr/>
        <p:txBody>
          <a:bodyPr/>
          <a:lstStyle/>
          <a:p>
            <a:fld id="{C4B7BE5D-A04A-4E44-AFE9-B6870FB8F372}" type="slidenum">
              <a:rPr lang="en-US" smtClean="0"/>
              <a:t>101</a:t>
            </a:fld>
            <a:endParaRPr lang="en-US"/>
          </a:p>
        </p:txBody>
      </p:sp>
    </p:spTree>
    <p:extLst>
      <p:ext uri="{BB962C8B-B14F-4D97-AF65-F5344CB8AC3E}">
        <p14:creationId xmlns:p14="http://schemas.microsoft.com/office/powerpoint/2010/main" val="126718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you can extract your steps!  This can save huge amounts of time for repetitive tasks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20</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likely won’t be needed today,</a:t>
            </a:r>
            <a:r>
              <a:rPr lang="en-US" baseline="0" dirty="0" smtClean="0"/>
              <a:t> but FYI: </a:t>
            </a:r>
            <a:r>
              <a:rPr lang="en-US" dirty="0" smtClean="0"/>
              <a:t>review the different between records and rows, beginning by splitting some multi-valued cells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22</a:t>
            </a:fld>
            <a:endParaRPr lang="en-US"/>
          </a:p>
        </p:txBody>
      </p:sp>
    </p:spTree>
    <p:extLst>
      <p:ext uri="{BB962C8B-B14F-4D97-AF65-F5344CB8AC3E}">
        <p14:creationId xmlns:p14="http://schemas.microsoft.com/office/powerpoint/2010/main" val="373116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3720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59252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679331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4437983" y="6505277"/>
            <a:ext cx="259104"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62510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69" y="4473774"/>
            <a:ext cx="7358063" cy="330398"/>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892969" y="3000375"/>
            <a:ext cx="7358063" cy="462434"/>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xfrm>
            <a:off x="4437983" y="6505277"/>
            <a:ext cx="259104"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12718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3680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25482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603925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95783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51070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751793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753008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9D6228D5-5F93-BB4A-964B-203967C46295}" type="datetimeFigureOut">
              <a:rPr lang="en-US" smtClean="0"/>
              <a:t>5/10/17</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4920425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790845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x.doi.org/10.7910/DVN/22893"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OpenRefine/OpenRefine/wiki/Reconcilable-Data-Sour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phylo.blogspot.com/2012/02/using-google-refine-and-taxonomic.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hyperlink" Target="http://iphylo.org/~rpage/phyloinformatics/services/reconciliation_eol.php"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iphylo.org/~rpage/phyloinformatics/services/reconciliation_ncbi.php" TargetMode="External"/><Relationship Id="rId4" Type="http://schemas.openxmlformats.org/officeDocument/2006/relationships/hyperlink" Target="http://iphylo.org/~rpage/phyloinformatics/services/reconciliation_ubio.php" TargetMode="External"/><Relationship Id="rId5" Type="http://schemas.openxmlformats.org/officeDocument/2006/relationships/hyperlink" Target="http://iphylo.org/~rpage/phyloinformatics/services/reconciliation_gbif.php" TargetMode="External"/><Relationship Id="rId6" Type="http://schemas.openxmlformats.org/officeDocument/2006/relationships/hyperlink" Target="http://iphylo.org/~rpage/phyloinformatics/services/reconciliation_globalnames.php" TargetMode="External"/><Relationship Id="rId1" Type="http://schemas.openxmlformats.org/officeDocument/2006/relationships/slideLayout" Target="../slideLayouts/slideLayout2.xml"/><Relationship Id="rId2" Type="http://schemas.openxmlformats.org/officeDocument/2006/relationships/hyperlink" Target="http://iphylo.org/~rpage/phyloinformatics/services/reconciliation_eol.ph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orce11.org/node/4772/#ref4" TargetMode="Externa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3334/ORNLDAAC/1081" TargetMode="Externa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dx.doi.org/10.5284/1000389"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lang="en-US" dirty="0" smtClean="0"/>
              <a:t>Data </a:t>
            </a:r>
            <a:r>
              <a:rPr dirty="0" smtClean="0"/>
              <a:t>Citation</a:t>
            </a:r>
            <a:r>
              <a:rPr dirty="0"/>
              <a:t>, Licensing, &amp; Attribution</a:t>
            </a:r>
          </a:p>
        </p:txBody>
      </p:sp>
      <p:sp>
        <p:nvSpPr>
          <p:cNvPr id="120" name="Shape 120"/>
          <p:cNvSpPr>
            <a:spLocks noGrp="1"/>
          </p:cNvSpPr>
          <p:nvPr>
            <p:ph type="subTitle" sz="quarter" idx="1"/>
          </p:nvPr>
        </p:nvSpPr>
        <p:spPr>
          <a:xfrm>
            <a:off x="892969" y="4027289"/>
            <a:ext cx="7358063" cy="794742"/>
          </a:xfrm>
          <a:prstGeom prst="rect">
            <a:avLst/>
          </a:prstGeom>
        </p:spPr>
        <p:txBody>
          <a:bodyPr/>
          <a:lstStyle/>
          <a:p>
            <a:r>
              <a:t>[ and ]</a:t>
            </a:r>
          </a:p>
          <a:p>
            <a:r>
              <a:t>Data Cleaning</a:t>
            </a:r>
          </a:p>
        </p:txBody>
      </p:sp>
    </p:spTree>
    <p:extLst>
      <p:ext uri="{BB962C8B-B14F-4D97-AF65-F5344CB8AC3E}">
        <p14:creationId xmlns:p14="http://schemas.microsoft.com/office/powerpoint/2010/main" val="967321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body" idx="1"/>
          </p:nvPr>
        </p:nvSpPr>
        <p:spPr>
          <a:prstGeom prst="rect">
            <a:avLst/>
          </a:prstGeom>
        </p:spPr>
        <p:txBody>
          <a:bodyPr>
            <a:normAutofit fontScale="92500" lnSpcReduction="20000"/>
          </a:bodyPr>
          <a:lstStyle/>
          <a:p>
            <a:pPr marL="253148" indent="-253148" defTabSz="332708">
              <a:spcBef>
                <a:spcPts val="2391"/>
              </a:spcBef>
              <a:defRPr sz="2916"/>
            </a:pPr>
            <a:r>
              <a:t>GREL</a:t>
            </a:r>
          </a:p>
          <a:p>
            <a:pPr marL="1012591" lvl="3" indent="-253148" defTabSz="332708">
              <a:spcBef>
                <a:spcPts val="2391"/>
              </a:spcBef>
              <a:defRPr sz="2916"/>
            </a:pPr>
            <a:r>
              <a:t>Google Refine Expression Language</a:t>
            </a:r>
          </a:p>
          <a:p>
            <a:pPr marL="1012591" lvl="3" indent="-253148" defTabSz="332708">
              <a:spcBef>
                <a:spcPts val="2391"/>
              </a:spcBef>
              <a:defRPr sz="2916"/>
            </a:pPr>
            <a:r>
              <a:t>Allows for more complex operations</a:t>
            </a:r>
          </a:p>
          <a:p>
            <a:pPr marL="1772033" lvl="6" indent="-253148" defTabSz="332708">
              <a:spcBef>
                <a:spcPts val="2391"/>
              </a:spcBef>
              <a:defRPr sz="2916"/>
            </a:pPr>
            <a:r>
              <a:t>functionName(arg0, arg1, …)</a:t>
            </a:r>
          </a:p>
          <a:p>
            <a:pPr marL="2278328" lvl="8" indent="-253148" defTabSz="332708">
              <a:spcBef>
                <a:spcPts val="2391"/>
              </a:spcBef>
              <a:defRPr sz="2916"/>
            </a:pPr>
            <a:r>
              <a:t>split("fire, water, earth, air", ",") returns the array of 4 strings: "fire", " water", "  earth" , and " air”</a:t>
            </a:r>
          </a:p>
          <a:p>
            <a:pPr marL="1772033" lvl="6" indent="-253148" defTabSz="332708">
              <a:spcBef>
                <a:spcPts val="2391"/>
              </a:spcBef>
              <a:defRPr sz="2916"/>
            </a:pPr>
            <a:r>
              <a:t>arg0.functionName(arg1, …)</a:t>
            </a:r>
          </a:p>
          <a:p>
            <a:pPr marL="2278328" lvl="8" indent="-253148" defTabSz="332708">
              <a:spcBef>
                <a:spcPts val="2391"/>
              </a:spcBef>
              <a:defRPr sz="2916"/>
            </a:pPr>
            <a:r>
              <a:t>“food".startsWith("foo") - returns all food   values that start with “foo” </a:t>
            </a:r>
          </a:p>
        </p:txBody>
      </p:sp>
    </p:spTree>
    <p:extLst>
      <p:ext uri="{BB962C8B-B14F-4D97-AF65-F5344CB8AC3E}">
        <p14:creationId xmlns:p14="http://schemas.microsoft.com/office/powerpoint/2010/main" val="2041161890"/>
      </p:ext>
    </p:extLst>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19175"/>
            <a:ext cx="8229600" cy="4525963"/>
          </a:xfrm>
        </p:spPr>
        <p:txBody>
          <a:bodyPr/>
          <a:lstStyle/>
          <a:p>
            <a:pPr marL="0" indent="0">
              <a:buNone/>
            </a:pPr>
            <a:r>
              <a:rPr lang="en-US" dirty="0" smtClean="0"/>
              <a:t>…develops </a:t>
            </a:r>
            <a:r>
              <a:rPr lang="en-US" dirty="0"/>
              <a:t>software, protocols, and community connections for creating research data repositories that automate professional archival practices, guarantee long term preservation, and enable researchers to share, retain control of,  and receive web visibility and formal academic citations for their data contributions. </a:t>
            </a:r>
          </a:p>
          <a:p>
            <a:pPr marL="0" indent="0">
              <a:buNone/>
            </a:pPr>
            <a:endParaRPr lang="en-US" dirty="0"/>
          </a:p>
        </p:txBody>
      </p:sp>
      <p:pic>
        <p:nvPicPr>
          <p:cNvPr id="5" name="Picture 4"/>
          <p:cNvPicPr>
            <a:picLocks noChangeAspect="1"/>
          </p:cNvPicPr>
          <p:nvPr/>
        </p:nvPicPr>
        <p:blipFill>
          <a:blip r:embed="rId2"/>
          <a:stretch>
            <a:fillRect/>
          </a:stretch>
        </p:blipFill>
        <p:spPr>
          <a:xfrm>
            <a:off x="565807" y="249621"/>
            <a:ext cx="7404100" cy="1524000"/>
          </a:xfrm>
          <a:prstGeom prst="rect">
            <a:avLst/>
          </a:prstGeom>
        </p:spPr>
      </p:pic>
    </p:spTree>
    <p:extLst>
      <p:ext uri="{BB962C8B-B14F-4D97-AF65-F5344CB8AC3E}">
        <p14:creationId xmlns:p14="http://schemas.microsoft.com/office/powerpoint/2010/main" val="1601277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00621"/>
            <a:ext cx="8229600" cy="3792482"/>
          </a:xfrm>
        </p:spPr>
        <p:txBody>
          <a:bodyPr>
            <a:normAutofit fontScale="92500"/>
          </a:bodyPr>
          <a:lstStyle/>
          <a:p>
            <a:pPr marL="0" indent="0">
              <a:buNone/>
            </a:pPr>
            <a:r>
              <a:rPr lang="en-US" i="1" dirty="0" smtClean="0"/>
              <a:t>From International Studies Quarterly, King </a:t>
            </a:r>
            <a:r>
              <a:rPr lang="en-US" i="1" dirty="0"/>
              <a:t>and </a:t>
            </a:r>
            <a:r>
              <a:rPr lang="en-US" i="1" dirty="0" err="1"/>
              <a:t>Zeng</a:t>
            </a:r>
            <a:r>
              <a:rPr lang="en-US" i="1" dirty="0"/>
              <a:t>, 2007, p. 209</a:t>
            </a:r>
            <a:r>
              <a:rPr lang="en-US" i="1" dirty="0" smtClean="0"/>
              <a:t>:</a:t>
            </a:r>
          </a:p>
          <a:p>
            <a:pPr marL="0" indent="0">
              <a:buNone/>
            </a:pPr>
            <a:r>
              <a:rPr lang="en-US" dirty="0" smtClean="0"/>
              <a:t/>
            </a:r>
            <a:br>
              <a:rPr lang="en-US" dirty="0" smtClean="0"/>
            </a:br>
            <a:r>
              <a:rPr lang="en-US" dirty="0" smtClean="0"/>
              <a:t>- Gary </a:t>
            </a:r>
            <a:r>
              <a:rPr lang="en-US" dirty="0"/>
              <a:t>King; </a:t>
            </a:r>
            <a:r>
              <a:rPr lang="en-US" dirty="0" err="1"/>
              <a:t>Langche</a:t>
            </a:r>
            <a:r>
              <a:rPr lang="en-US" dirty="0"/>
              <a:t> </a:t>
            </a:r>
            <a:r>
              <a:rPr lang="en-US" dirty="0" err="1"/>
              <a:t>Zeng</a:t>
            </a:r>
            <a:r>
              <a:rPr lang="en-US" dirty="0"/>
              <a:t>, 2006, "Replication Data Set for 'When Can History be Our Guide? The Pitfalls of Counterfactual Inference'" hdl:1902.1/DXRXCFAWPK UNF:3:DaYlT6QSX9r0D50ye+tXpA== Murray Research Archive [distributor] </a:t>
            </a:r>
          </a:p>
          <a:p>
            <a:pPr marL="0" indent="0">
              <a:buNone/>
            </a:pPr>
            <a:endParaRPr lang="en-US" dirty="0" smtClean="0"/>
          </a:p>
          <a:p>
            <a:pPr marL="0" indent="0">
              <a:buNone/>
            </a:pPr>
            <a:r>
              <a:rPr lang="en-US" i="1" dirty="0" smtClean="0"/>
              <a:t>From </a:t>
            </a:r>
            <a:r>
              <a:rPr lang="en-US" i="1" dirty="0"/>
              <a:t>Political Analysis, </a:t>
            </a:r>
            <a:r>
              <a:rPr lang="en-US" i="1" dirty="0" err="1"/>
              <a:t>Hanmer</a:t>
            </a:r>
            <a:r>
              <a:rPr lang="en-US" i="1" dirty="0"/>
              <a:t>, Banks, and White, 2013</a:t>
            </a:r>
            <a:r>
              <a:rPr lang="en-US" i="1" dirty="0" smtClean="0"/>
              <a:t>:</a:t>
            </a:r>
            <a:r>
              <a:rPr lang="en-US" i="1" dirty="0"/>
              <a:t/>
            </a:r>
            <a:br>
              <a:rPr lang="en-US" i="1" dirty="0"/>
            </a:br>
            <a:endParaRPr lang="en-US" i="1" dirty="0" smtClean="0"/>
          </a:p>
          <a:p>
            <a:pPr marL="0" indent="0">
              <a:buNone/>
            </a:pPr>
            <a:r>
              <a:rPr lang="en-US" dirty="0" smtClean="0"/>
              <a:t>- </a:t>
            </a:r>
            <a:r>
              <a:rPr lang="en-US" dirty="0" err="1" smtClean="0"/>
              <a:t>Hanmer</a:t>
            </a:r>
            <a:r>
              <a:rPr lang="en-US" dirty="0"/>
              <a:t>, Michael J.; Banks, Antoine J., White, Ismail K., 2013, "Replication data for: Experiments to Reduce the Over-reporting of Voting: A Pipeline to the Truth", </a:t>
            </a:r>
            <a:r>
              <a:rPr lang="en-US" dirty="0">
                <a:hlinkClick r:id="rId3"/>
              </a:rPr>
              <a:t>http://dx.doi.org/10.7910/DVN/22893</a:t>
            </a:r>
            <a:r>
              <a:rPr lang="en-US" dirty="0"/>
              <a:t> UNF:5:eJOVAjDU0E0jzSQ2bRCg9g== IQSS </a:t>
            </a:r>
            <a:r>
              <a:rPr lang="en-US" dirty="0" err="1"/>
              <a:t>Dataverse</a:t>
            </a:r>
            <a:r>
              <a:rPr lang="en-US" dirty="0"/>
              <a:t> Network [Distributor] </a:t>
            </a:r>
          </a:p>
          <a:p>
            <a:endParaRPr lang="en-US" dirty="0"/>
          </a:p>
        </p:txBody>
      </p:sp>
      <p:sp>
        <p:nvSpPr>
          <p:cNvPr id="5" name="Title 1"/>
          <p:cNvSpPr>
            <a:spLocks noGrp="1"/>
          </p:cNvSpPr>
          <p:nvPr>
            <p:ph type="title"/>
          </p:nvPr>
        </p:nvSpPr>
        <p:spPr>
          <a:xfrm>
            <a:off x="457200" y="274638"/>
            <a:ext cx="8229600" cy="1143000"/>
          </a:xfrm>
        </p:spPr>
        <p:txBody>
          <a:bodyPr>
            <a:normAutofit/>
          </a:bodyPr>
          <a:lstStyle/>
          <a:p>
            <a:r>
              <a:rPr lang="en-US" dirty="0" smtClean="0"/>
              <a:t>Example Citations…</a:t>
            </a:r>
            <a:endParaRPr lang="en-US" dirty="0"/>
          </a:p>
        </p:txBody>
      </p:sp>
    </p:spTree>
    <p:extLst>
      <p:ext uri="{BB962C8B-B14F-4D97-AF65-F5344CB8AC3E}">
        <p14:creationId xmlns:p14="http://schemas.microsoft.com/office/powerpoint/2010/main" val="4123994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DataVerse</a:t>
            </a:r>
            <a:r>
              <a:rPr lang="en-US" dirty="0" smtClean="0"/>
              <a:t>: Citation Baked-In</a:t>
            </a:r>
            <a:endParaRPr lang="en-US" dirty="0"/>
          </a:p>
        </p:txBody>
      </p:sp>
      <p:pic>
        <p:nvPicPr>
          <p:cNvPr id="4" name="Picture 3"/>
          <p:cNvPicPr>
            <a:picLocks noChangeAspect="1"/>
          </p:cNvPicPr>
          <p:nvPr/>
        </p:nvPicPr>
        <p:blipFill>
          <a:blip r:embed="rId2"/>
          <a:stretch>
            <a:fillRect/>
          </a:stretch>
        </p:blipFill>
        <p:spPr>
          <a:xfrm>
            <a:off x="1033518" y="1901059"/>
            <a:ext cx="6435126" cy="286363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4372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body" idx="14"/>
          </p:nvPr>
        </p:nvSpPr>
        <p:spPr>
          <a:xfrm>
            <a:off x="892969" y="2723554"/>
            <a:ext cx="7358063" cy="1202637"/>
          </a:xfrm>
          <a:prstGeom prst="rect">
            <a:avLst/>
          </a:prstGeom>
        </p:spPr>
        <p:txBody>
          <a:bodyPr/>
          <a:lstStyle/>
          <a:p>
            <a:r>
              <a:t>Thats the basics!</a:t>
            </a:r>
          </a:p>
          <a:p>
            <a:endParaRPr/>
          </a:p>
          <a:p>
            <a:endParaRPr/>
          </a:p>
        </p:txBody>
      </p:sp>
    </p:spTree>
    <p:extLst>
      <p:ext uri="{BB962C8B-B14F-4D97-AF65-F5344CB8AC3E}">
        <p14:creationId xmlns:p14="http://schemas.microsoft.com/office/powerpoint/2010/main" val="190410805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Refine Basics</a:t>
            </a:r>
            <a:endParaRPr lang="en-US" dirty="0"/>
          </a:p>
        </p:txBody>
      </p:sp>
      <p:sp>
        <p:nvSpPr>
          <p:cNvPr id="3" name="Content Placeholder 2"/>
          <p:cNvSpPr>
            <a:spLocks noGrp="1"/>
          </p:cNvSpPr>
          <p:nvPr>
            <p:ph idx="1"/>
          </p:nvPr>
        </p:nvSpPr>
        <p:spPr>
          <a:xfrm>
            <a:off x="887036" y="1650759"/>
            <a:ext cx="7547107" cy="4816469"/>
          </a:xfrm>
        </p:spPr>
        <p:txBody>
          <a:bodyPr>
            <a:normAutofit/>
          </a:bodyPr>
          <a:lstStyle/>
          <a:p>
            <a:pPr>
              <a:buFont typeface="Wingdings" charset="2"/>
              <a:buChar char="ü"/>
            </a:pPr>
            <a:r>
              <a:rPr lang="en-US" sz="3200" dirty="0" smtClean="0"/>
              <a:t>  Creating a New Project</a:t>
            </a:r>
          </a:p>
          <a:p>
            <a:pPr>
              <a:buFont typeface="Wingdings" charset="2"/>
              <a:buChar char="ü"/>
            </a:pPr>
            <a:r>
              <a:rPr lang="en-US" sz="3200" dirty="0"/>
              <a:t> </a:t>
            </a:r>
            <a:r>
              <a:rPr lang="en-US" sz="3200" dirty="0" smtClean="0"/>
              <a:t> Basic Normalization</a:t>
            </a:r>
          </a:p>
          <a:p>
            <a:pPr>
              <a:buFont typeface="Wingdings" charset="2"/>
              <a:buChar char="ü"/>
            </a:pPr>
            <a:r>
              <a:rPr lang="en-US" sz="3200" dirty="0"/>
              <a:t> </a:t>
            </a:r>
            <a:r>
              <a:rPr lang="en-US" sz="3200" dirty="0" smtClean="0"/>
              <a:t> Faceting and Clustering</a:t>
            </a:r>
          </a:p>
          <a:p>
            <a:pPr>
              <a:buFont typeface="Wingdings" charset="2"/>
              <a:buChar char="ü"/>
            </a:pPr>
            <a:r>
              <a:rPr lang="en-US" sz="3200" dirty="0" smtClean="0"/>
              <a:t>  Records vs. Rows</a:t>
            </a:r>
            <a:endParaRPr lang="en-US" sz="3200" dirty="0"/>
          </a:p>
          <a:p>
            <a:pPr>
              <a:buFont typeface="Wingdings" charset="2"/>
              <a:buChar char="ü"/>
            </a:pPr>
            <a:r>
              <a:rPr lang="en-US" sz="3200" dirty="0" smtClean="0"/>
              <a:t>  Advanced Transformations </a:t>
            </a:r>
            <a:endParaRPr lang="en-US" sz="3200" dirty="0"/>
          </a:p>
        </p:txBody>
      </p:sp>
    </p:spTree>
    <p:extLst>
      <p:ext uri="{BB962C8B-B14F-4D97-AF65-F5344CB8AC3E}">
        <p14:creationId xmlns:p14="http://schemas.microsoft.com/office/powerpoint/2010/main" val="1331646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5 at 11.4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755717"/>
            <a:ext cx="8748627" cy="4765454"/>
          </a:xfrm>
          <a:prstGeom prst="rect">
            <a:avLst/>
          </a:prstGeom>
          <a:ln>
            <a:solidFill>
              <a:schemeClr val="accent5"/>
            </a:solidFill>
          </a:ln>
        </p:spPr>
      </p:pic>
      <p:sp>
        <p:nvSpPr>
          <p:cNvPr id="3" name="TextBox 2"/>
          <p:cNvSpPr txBox="1"/>
          <p:nvPr/>
        </p:nvSpPr>
        <p:spPr>
          <a:xfrm>
            <a:off x="1" y="-6106"/>
            <a:ext cx="9143999" cy="646331"/>
          </a:xfrm>
          <a:prstGeom prst="rect">
            <a:avLst/>
          </a:prstGeom>
          <a:noFill/>
        </p:spPr>
        <p:txBody>
          <a:bodyPr wrap="square" rtlCol="0">
            <a:spAutoFit/>
          </a:bodyPr>
          <a:lstStyle/>
          <a:p>
            <a:pPr algn="ctr"/>
            <a:r>
              <a:rPr lang="en-US" sz="3600" b="1" dirty="0">
                <a:solidFill>
                  <a:schemeClr val="tx2"/>
                </a:solidFill>
              </a:rPr>
              <a:t>http://</a:t>
            </a:r>
            <a:r>
              <a:rPr lang="en-US" sz="3600" b="1" dirty="0" err="1">
                <a:solidFill>
                  <a:schemeClr val="tx2"/>
                </a:solidFill>
              </a:rPr>
              <a:t>menus.nypl.org</a:t>
            </a:r>
            <a:r>
              <a:rPr lang="en-US" sz="3600" b="1" dirty="0">
                <a:solidFill>
                  <a:schemeClr val="tx2"/>
                </a:solidFill>
              </a:rPr>
              <a:t>/</a:t>
            </a:r>
          </a:p>
        </p:txBody>
      </p:sp>
    </p:spTree>
    <p:extLst>
      <p:ext uri="{BB962C8B-B14F-4D97-AF65-F5344CB8AC3E}">
        <p14:creationId xmlns:p14="http://schemas.microsoft.com/office/powerpoint/2010/main" val="30420061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transcription</a:t>
            </a:r>
            <a:endParaRPr lang="en-US" dirty="0"/>
          </a:p>
        </p:txBody>
      </p:sp>
      <p:sp>
        <p:nvSpPr>
          <p:cNvPr id="3" name="Content Placeholder 2"/>
          <p:cNvSpPr>
            <a:spLocks noGrp="1"/>
          </p:cNvSpPr>
          <p:nvPr>
            <p:ph idx="1"/>
          </p:nvPr>
        </p:nvSpPr>
        <p:spPr/>
        <p:txBody>
          <a:bodyPr>
            <a:normAutofit/>
          </a:bodyPr>
          <a:lstStyle/>
          <a:p>
            <a:r>
              <a:rPr lang="en-US" dirty="0"/>
              <a:t>V</a:t>
            </a:r>
            <a:r>
              <a:rPr lang="en-US" dirty="0" smtClean="0"/>
              <a:t>olunteer </a:t>
            </a:r>
            <a:r>
              <a:rPr lang="en-US" dirty="0"/>
              <a:t>transcription </a:t>
            </a:r>
            <a:r>
              <a:rPr lang="en-US" dirty="0" smtClean="0"/>
              <a:t>can mean inconsistent </a:t>
            </a:r>
            <a:r>
              <a:rPr lang="en-US" dirty="0"/>
              <a:t>data entry</a:t>
            </a:r>
            <a:r>
              <a:rPr lang="en-US" dirty="0" smtClean="0"/>
              <a:t>.</a:t>
            </a:r>
            <a:endParaRPr lang="en-US" dirty="0"/>
          </a:p>
          <a:p>
            <a:r>
              <a:rPr lang="en-US" dirty="0"/>
              <a:t>Even well-transcribed data </a:t>
            </a:r>
            <a:r>
              <a:rPr lang="en-US" dirty="0" smtClean="0"/>
              <a:t>needs cleaning (synonyms </a:t>
            </a:r>
            <a:r>
              <a:rPr lang="en-US" dirty="0"/>
              <a:t>and spelling variants, etc</a:t>
            </a:r>
            <a:r>
              <a:rPr lang="en-US" dirty="0" smtClean="0"/>
              <a:t>.)</a:t>
            </a:r>
            <a:endParaRPr lang="en-US" dirty="0"/>
          </a:p>
          <a:p>
            <a:r>
              <a:rPr lang="en-US" dirty="0" smtClean="0"/>
              <a:t>Changes over time: </a:t>
            </a:r>
          </a:p>
          <a:p>
            <a:endParaRPr lang="en-US" dirty="0"/>
          </a:p>
          <a:p>
            <a:endParaRPr lang="en-US" dirty="0"/>
          </a:p>
        </p:txBody>
      </p:sp>
      <p:pic>
        <p:nvPicPr>
          <p:cNvPr id="9" name="Picture 8" descr="Screen Shot 2014-06-05 at 12.2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76" y="4576200"/>
            <a:ext cx="3574494" cy="1545104"/>
          </a:xfrm>
          <a:prstGeom prst="rect">
            <a:avLst/>
          </a:prstGeom>
          <a:ln>
            <a:solidFill>
              <a:schemeClr val="tx2"/>
            </a:solidFill>
          </a:ln>
        </p:spPr>
      </p:pic>
      <p:pic>
        <p:nvPicPr>
          <p:cNvPr id="10" name="Picture 9" descr="Screen Shot 2014-06-05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12" y="4559807"/>
            <a:ext cx="2814262" cy="1509949"/>
          </a:xfrm>
          <a:prstGeom prst="rect">
            <a:avLst/>
          </a:prstGeom>
          <a:ln>
            <a:solidFill>
              <a:srgbClr val="D2533C"/>
            </a:solidFill>
          </a:ln>
        </p:spPr>
      </p:pic>
      <p:sp>
        <p:nvSpPr>
          <p:cNvPr id="11" name="TextBox 10"/>
          <p:cNvSpPr txBox="1"/>
          <p:nvPr/>
        </p:nvSpPr>
        <p:spPr>
          <a:xfrm>
            <a:off x="4395958" y="5111936"/>
            <a:ext cx="911754" cy="646331"/>
          </a:xfrm>
          <a:prstGeom prst="rect">
            <a:avLst/>
          </a:prstGeom>
          <a:noFill/>
        </p:spPr>
        <p:txBody>
          <a:bodyPr wrap="square" rtlCol="0">
            <a:spAutoFit/>
          </a:bodyPr>
          <a:lstStyle/>
          <a:p>
            <a:pPr algn="ctr"/>
            <a:r>
              <a:rPr lang="en-US" sz="3600" b="1" dirty="0"/>
              <a:t>v</a:t>
            </a:r>
            <a:r>
              <a:rPr lang="en-US" sz="3600" b="1" dirty="0" smtClean="0"/>
              <a:t>s.</a:t>
            </a:r>
            <a:endParaRPr lang="en-US" sz="3600" b="1" dirty="0"/>
          </a:p>
        </p:txBody>
      </p:sp>
      <p:sp>
        <p:nvSpPr>
          <p:cNvPr id="12" name="Donut 11"/>
          <p:cNvSpPr/>
          <p:nvPr/>
        </p:nvSpPr>
        <p:spPr>
          <a:xfrm>
            <a:off x="3287889" y="4559807"/>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800623" y="4537736"/>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1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get to know your data</a:t>
            </a:r>
            <a:endParaRPr lang="en-US" dirty="0"/>
          </a:p>
        </p:txBody>
      </p:sp>
      <p:sp>
        <p:nvSpPr>
          <p:cNvPr id="3" name="Content Placeholder 2"/>
          <p:cNvSpPr>
            <a:spLocks noGrp="1"/>
          </p:cNvSpPr>
          <p:nvPr>
            <p:ph idx="1"/>
          </p:nvPr>
        </p:nvSpPr>
        <p:spPr>
          <a:xfrm>
            <a:off x="740896" y="1600200"/>
            <a:ext cx="7945904" cy="4213578"/>
          </a:xfrm>
        </p:spPr>
        <p:txBody>
          <a:bodyPr>
            <a:normAutofit/>
          </a:bodyPr>
          <a:lstStyle/>
          <a:p>
            <a:pPr marL="0" indent="0">
              <a:buNone/>
            </a:pPr>
            <a:r>
              <a:rPr lang="en-US" dirty="0" smtClean="0"/>
              <a:t>Step 1: NYPL menus </a:t>
            </a:r>
            <a:r>
              <a:rPr lang="en-US" dirty="0" smtClean="0"/>
              <a:t>data</a:t>
            </a:r>
          </a:p>
          <a:p>
            <a:pPr marL="0" indent="0">
              <a:buNone/>
            </a:pPr>
            <a:endParaRPr lang="en-US" dirty="0" smtClean="0"/>
          </a:p>
          <a:p>
            <a:pPr lvl="1">
              <a:buFont typeface="Arial"/>
              <a:buChar char="•"/>
            </a:pPr>
            <a:r>
              <a:rPr lang="en-US" dirty="0" smtClean="0"/>
              <a:t>In our class Github repository, find ‘DATA’ find </a:t>
            </a:r>
            <a:r>
              <a:rPr lang="en-US" dirty="0" smtClean="0"/>
              <a:t>“</a:t>
            </a:r>
            <a:r>
              <a:rPr lang="en-US" dirty="0" err="1" smtClean="0"/>
              <a:t>Menus.csv</a:t>
            </a:r>
            <a:r>
              <a:rPr lang="en-US" dirty="0" smtClean="0"/>
              <a:t>” </a:t>
            </a:r>
            <a:endParaRPr lang="en-US" dirty="0" smtClean="0"/>
          </a:p>
          <a:p>
            <a:pPr lvl="1">
              <a:buFont typeface="Arial"/>
              <a:buChar char="•"/>
            </a:pPr>
            <a:r>
              <a:rPr lang="en-US" dirty="0" smtClean="0"/>
              <a:t>Open </a:t>
            </a:r>
            <a:r>
              <a:rPr lang="en-US" dirty="0" smtClean="0"/>
              <a:t>in </a:t>
            </a:r>
            <a:r>
              <a:rPr lang="en-US" dirty="0" smtClean="0"/>
              <a:t>Excel or </a:t>
            </a:r>
            <a:r>
              <a:rPr lang="en-US" dirty="0" smtClean="0"/>
              <a:t>Notepad</a:t>
            </a:r>
          </a:p>
          <a:p>
            <a:pPr lvl="1">
              <a:buFont typeface="Arial"/>
              <a:buChar char="•"/>
            </a:pPr>
            <a:endParaRPr lang="en-US" dirty="0" smtClean="0"/>
          </a:p>
          <a:p>
            <a:pPr marL="0" indent="0">
              <a:buNone/>
            </a:pPr>
            <a:r>
              <a:rPr lang="en-US" dirty="0" smtClean="0"/>
              <a:t>Step </a:t>
            </a:r>
            <a:r>
              <a:rPr lang="en-US" dirty="0" smtClean="0"/>
              <a:t>2:  Discuss – what’s inconsistent with this data? What could be standardized?</a:t>
            </a:r>
            <a:endParaRPr lang="en-US" dirty="0"/>
          </a:p>
        </p:txBody>
      </p:sp>
    </p:spTree>
    <p:extLst>
      <p:ext uri="{BB962C8B-B14F-4D97-AF65-F5344CB8AC3E}">
        <p14:creationId xmlns:p14="http://schemas.microsoft.com/office/powerpoint/2010/main" val="3741446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94" y="1454678"/>
            <a:ext cx="9144000" cy="3742660"/>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280295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07393" y="2079311"/>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517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7155516" y="3300803"/>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179939" y="365124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4084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2422" y="4145904"/>
            <a:ext cx="1730022" cy="1200329"/>
          </a:xfrm>
          <a:prstGeom prst="rect">
            <a:avLst/>
          </a:prstGeom>
          <a:noFill/>
        </p:spPr>
        <p:txBody>
          <a:bodyPr wrap="square" rtlCol="0">
            <a:spAutoFit/>
          </a:bodyPr>
          <a:lstStyle/>
          <a:p>
            <a:pPr algn="r"/>
            <a:r>
              <a:rPr lang="en-US" dirty="0" smtClean="0"/>
              <a:t>Don’t be afraid to make mistakes!</a:t>
            </a:r>
          </a:p>
          <a:p>
            <a:endParaRPr lang="en-US" dirty="0"/>
          </a:p>
        </p:txBody>
      </p:sp>
    </p:spTree>
    <p:extLst>
      <p:ext uri="{BB962C8B-B14F-4D97-AF65-F5344CB8AC3E}">
        <p14:creationId xmlns:p14="http://schemas.microsoft.com/office/powerpoint/2010/main" val="13273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body" idx="1"/>
          </p:nvPr>
        </p:nvSpPr>
        <p:spPr>
          <a:prstGeom prst="rect">
            <a:avLst/>
          </a:prstGeom>
        </p:spPr>
        <p:txBody>
          <a:bodyPr/>
          <a:lstStyle/>
          <a:p>
            <a:r>
              <a:rPr dirty="0"/>
              <a:t>Report out: Deposit Policy</a:t>
            </a:r>
          </a:p>
          <a:p>
            <a:pPr lvl="3"/>
            <a:r>
              <a:rPr dirty="0"/>
              <a:t>Roadmap (some of you have a lot of planning + work to do)</a:t>
            </a:r>
          </a:p>
          <a:p>
            <a:r>
              <a:rPr dirty="0"/>
              <a:t>Activity: Data Cleaning with Open Refine</a:t>
            </a:r>
          </a:p>
          <a:p>
            <a:r>
              <a:rPr dirty="0"/>
              <a:t>Lecture: Data Citation (mostly academic settings)</a:t>
            </a:r>
          </a:p>
          <a:p>
            <a:r>
              <a:rPr dirty="0"/>
              <a:t>Discussion: Licensing + Attribution</a:t>
            </a:r>
          </a:p>
          <a:p>
            <a:r>
              <a:rPr dirty="0"/>
              <a:t>Activity: Curated datasets…</a:t>
            </a:r>
          </a:p>
        </p:txBody>
      </p:sp>
    </p:spTree>
    <p:extLst>
      <p:ext uri="{BB962C8B-B14F-4D97-AF65-F5344CB8AC3E}">
        <p14:creationId xmlns:p14="http://schemas.microsoft.com/office/powerpoint/2010/main" val="55598811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 and Apply!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7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572796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78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746291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49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04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769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clustering? </a:t>
            </a:r>
            <a:endParaRPr lang="en-US" dirty="0"/>
          </a:p>
        </p:txBody>
      </p:sp>
      <p:sp>
        <p:nvSpPr>
          <p:cNvPr id="3" name="Content Placeholder 2"/>
          <p:cNvSpPr>
            <a:spLocks noGrp="1"/>
          </p:cNvSpPr>
          <p:nvPr>
            <p:ph idx="1"/>
          </p:nvPr>
        </p:nvSpPr>
        <p:spPr/>
        <p:txBody>
          <a:bodyPr/>
          <a:lstStyle/>
          <a:p>
            <a:r>
              <a:rPr lang="en-US" dirty="0" smtClean="0"/>
              <a:t>Key collision (fastest, safest)</a:t>
            </a:r>
          </a:p>
          <a:p>
            <a:pPr lvl="1"/>
            <a:r>
              <a:rPr lang="en-US" dirty="0" smtClean="0"/>
              <a:t>Fingerprint, </a:t>
            </a:r>
            <a:r>
              <a:rPr lang="en-US" dirty="0" err="1" smtClean="0"/>
              <a:t>Ngram</a:t>
            </a:r>
            <a:r>
              <a:rPr lang="en-US" dirty="0" smtClean="0"/>
              <a:t> Fingerprint = defaults</a:t>
            </a:r>
          </a:p>
          <a:p>
            <a:pPr lvl="2"/>
            <a:r>
              <a:rPr lang="en-US" dirty="0" smtClean="0"/>
              <a:t>Match normalized strings in different ways</a:t>
            </a:r>
          </a:p>
          <a:p>
            <a:pPr lvl="1"/>
            <a:r>
              <a:rPr lang="en-US" dirty="0" err="1" smtClean="0"/>
              <a:t>Metaphone</a:t>
            </a:r>
            <a:r>
              <a:rPr lang="en-US" dirty="0" smtClean="0"/>
              <a:t> = </a:t>
            </a:r>
            <a:r>
              <a:rPr lang="en-US" dirty="0"/>
              <a:t>E</a:t>
            </a:r>
            <a:r>
              <a:rPr lang="en-US" dirty="0" smtClean="0"/>
              <a:t>nglish pronunciation</a:t>
            </a:r>
          </a:p>
          <a:p>
            <a:endParaRPr lang="en-US" dirty="0"/>
          </a:p>
          <a:p>
            <a:endParaRPr lang="en-US" dirty="0"/>
          </a:p>
          <a:p>
            <a:r>
              <a:rPr lang="en-US" dirty="0" smtClean="0"/>
              <a:t>Nearest </a:t>
            </a:r>
            <a:r>
              <a:rPr lang="en-US" dirty="0" smtClean="0"/>
              <a:t>Neighbor</a:t>
            </a:r>
          </a:p>
          <a:p>
            <a:pPr lvl="1"/>
            <a:r>
              <a:rPr lang="en-US" dirty="0" smtClean="0"/>
              <a:t>PPM = Partial matching</a:t>
            </a:r>
          </a:p>
          <a:p>
            <a:pPr lvl="1"/>
            <a:r>
              <a:rPr lang="en-US" dirty="0" err="1" smtClean="0"/>
              <a:t>Levenshtein</a:t>
            </a:r>
            <a:r>
              <a:rPr lang="en-US" dirty="0" smtClean="0"/>
              <a:t> = edit distance</a:t>
            </a:r>
          </a:p>
          <a:p>
            <a:endParaRPr lang="en-US" dirty="0"/>
          </a:p>
        </p:txBody>
      </p:sp>
    </p:spTree>
    <p:extLst>
      <p:ext uri="{BB962C8B-B14F-4D97-AF65-F5344CB8AC3E}">
        <p14:creationId xmlns:p14="http://schemas.microsoft.com/office/powerpoint/2010/main" val="2666691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clusters!</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1689100"/>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Tree>
    <p:extLst>
      <p:ext uri="{BB962C8B-B14F-4D97-AF65-F5344CB8AC3E}">
        <p14:creationId xmlns:p14="http://schemas.microsoft.com/office/powerpoint/2010/main" val="21561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Explore Open Refine	</a:t>
            </a:r>
            <a:endParaRPr lang="en-US" dirty="0"/>
          </a:p>
        </p:txBody>
      </p:sp>
      <p:sp>
        <p:nvSpPr>
          <p:cNvPr id="3" name="Content Placeholder 2"/>
          <p:cNvSpPr>
            <a:spLocks noGrp="1"/>
          </p:cNvSpPr>
          <p:nvPr>
            <p:ph idx="1"/>
          </p:nvPr>
        </p:nvSpPr>
        <p:spPr/>
        <p:txBody>
          <a:bodyPr/>
          <a:lstStyle/>
          <a:p>
            <a:r>
              <a:rPr lang="en-US" dirty="0" smtClean="0"/>
              <a:t>Using the NYPL dataset, try clustering and cleaning other </a:t>
            </a:r>
            <a:r>
              <a:rPr lang="en-US" dirty="0" smtClean="0"/>
              <a:t>columns</a:t>
            </a:r>
          </a:p>
          <a:p>
            <a:endParaRPr lang="en-US" dirty="0" smtClean="0"/>
          </a:p>
          <a:p>
            <a:pPr lvl="1"/>
            <a:r>
              <a:rPr lang="en-US" dirty="0" smtClean="0"/>
              <a:t>What transformations need to be made?</a:t>
            </a:r>
          </a:p>
          <a:p>
            <a:pPr lvl="1"/>
            <a:r>
              <a:rPr lang="en-US" dirty="0" smtClean="0"/>
              <a:t>What clustering methods work best</a:t>
            </a:r>
            <a:r>
              <a:rPr lang="en-US" dirty="0" smtClean="0"/>
              <a:t>?</a:t>
            </a:r>
          </a:p>
          <a:p>
            <a:pPr lvl="1"/>
            <a:endParaRPr lang="en-US" dirty="0" smtClean="0"/>
          </a:p>
          <a:p>
            <a:pPr lvl="1"/>
            <a:endParaRPr lang="en-US" dirty="0"/>
          </a:p>
          <a:p>
            <a:pPr lvl="1"/>
            <a:endParaRPr lang="en-US" dirty="0" smtClean="0"/>
          </a:p>
          <a:p>
            <a:r>
              <a:rPr lang="en-US" dirty="0"/>
              <a:t>Try extracting your </a:t>
            </a:r>
            <a:r>
              <a:rPr lang="en-US" dirty="0" smtClean="0"/>
              <a:t>operations</a:t>
            </a:r>
          </a:p>
          <a:p>
            <a:pPr lvl="1"/>
            <a:r>
              <a:rPr lang="en-US" dirty="0" smtClean="0"/>
              <a:t>Think about how you might create a protocol for cleaning datasets</a:t>
            </a:r>
          </a:p>
          <a:p>
            <a:pPr lvl="1"/>
            <a:endParaRPr lang="en-US" dirty="0"/>
          </a:p>
          <a:p>
            <a:endParaRPr lang="en-US" dirty="0" smtClean="0"/>
          </a:p>
          <a:p>
            <a:endParaRPr lang="en-US" dirty="0"/>
          </a:p>
        </p:txBody>
      </p:sp>
    </p:spTree>
    <p:extLst>
      <p:ext uri="{BB962C8B-B14F-4D97-AF65-F5344CB8AC3E}">
        <p14:creationId xmlns:p14="http://schemas.microsoft.com/office/powerpoint/2010/main" val="125373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body" idx="1"/>
          </p:nvPr>
        </p:nvSpPr>
        <p:spPr>
          <a:xfrm>
            <a:off x="669727" y="1800225"/>
            <a:ext cx="7804547" cy="4164807"/>
          </a:xfrm>
          <a:prstGeom prst="rect">
            <a:avLst/>
          </a:prstGeom>
        </p:spPr>
        <p:txBody>
          <a:bodyPr>
            <a:normAutofit/>
          </a:bodyPr>
          <a:lstStyle/>
          <a:p>
            <a:pPr marL="0" indent="0">
              <a:buNone/>
            </a:pPr>
            <a:r>
              <a:rPr sz="3600" b="1" dirty="0">
                <a:latin typeface="Helvetica"/>
                <a:ea typeface="Helvetica"/>
                <a:cs typeface="Helvetica"/>
                <a:sym typeface="Helvetica"/>
              </a:rPr>
              <a:t>Data munging</a:t>
            </a:r>
            <a:r>
              <a:rPr sz="3600" dirty="0"/>
              <a:t> - messing around with data. (e.g. editing, normalizing, summary statistics, basic visualizations)</a:t>
            </a:r>
          </a:p>
        </p:txBody>
      </p:sp>
    </p:spTree>
    <p:extLst>
      <p:ext uri="{BB962C8B-B14F-4D97-AF65-F5344CB8AC3E}">
        <p14:creationId xmlns:p14="http://schemas.microsoft.com/office/powerpoint/2010/main" val="1002030270"/>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II. Reconciliation &amp; find &amp; replace with GREL</a:t>
            </a:r>
            <a:endParaRPr lang="en-US" dirty="0"/>
          </a:p>
        </p:txBody>
      </p:sp>
      <p:sp>
        <p:nvSpPr>
          <p:cNvPr id="3" name="Content Placeholder 2"/>
          <p:cNvSpPr>
            <a:spLocks noGrp="1"/>
          </p:cNvSpPr>
          <p:nvPr>
            <p:ph idx="1"/>
          </p:nvPr>
        </p:nvSpPr>
        <p:spPr/>
        <p:txBody>
          <a:bodyPr/>
          <a:lstStyle/>
          <a:p>
            <a:r>
              <a:rPr lang="en-US" dirty="0" smtClean="0"/>
              <a:t>For this example, we’ll use the “</a:t>
            </a:r>
            <a:r>
              <a:rPr lang="en-US" dirty="0" err="1" smtClean="0"/>
              <a:t>biodiversity.txt</a:t>
            </a:r>
            <a:r>
              <a:rPr lang="en-US" dirty="0" smtClean="0"/>
              <a:t>” dataset</a:t>
            </a:r>
          </a:p>
          <a:p>
            <a:r>
              <a:rPr lang="en-US" dirty="0" smtClean="0"/>
              <a:t>Reconciliation = comparing and correcting data fields according to a master list</a:t>
            </a:r>
          </a:p>
          <a:p>
            <a:r>
              <a:rPr lang="en-US" dirty="0" smtClean="0"/>
              <a:t>GREL = Google Refine Expression Language</a:t>
            </a:r>
          </a:p>
          <a:p>
            <a:endParaRPr lang="en-US" dirty="0" smtClean="0"/>
          </a:p>
          <a:p>
            <a:endParaRPr lang="en-US" dirty="0" smtClean="0"/>
          </a:p>
          <a:p>
            <a:endParaRPr lang="en-US" dirty="0"/>
          </a:p>
        </p:txBody>
      </p:sp>
    </p:spTree>
    <p:extLst>
      <p:ext uri="{BB962C8B-B14F-4D97-AF65-F5344CB8AC3E}">
        <p14:creationId xmlns:p14="http://schemas.microsoft.com/office/powerpoint/2010/main" val="36841794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pPr marL="0" indent="0" algn="ctr">
              <a:buNone/>
            </a:pPr>
            <a:r>
              <a:rPr lang="en-US" dirty="0" smtClean="0"/>
              <a:t>“a semi</a:t>
            </a:r>
            <a:r>
              <a:rPr lang="en-US" dirty="0"/>
              <a:t>-automated process of matching text names to database IDs (keys). This is semi-automated because in some cases, machine alone is not sufficient and human </a:t>
            </a:r>
            <a:r>
              <a:rPr lang="en-US" dirty="0" smtClean="0"/>
              <a:t>judgment </a:t>
            </a:r>
            <a:r>
              <a:rPr lang="en-US" dirty="0"/>
              <a:t>is essential</a:t>
            </a:r>
            <a:r>
              <a:rPr lang="en-US" dirty="0" smtClean="0"/>
              <a:t>.”</a:t>
            </a:r>
          </a:p>
          <a:p>
            <a:pPr marL="0" indent="0" algn="ctr">
              <a:buNone/>
            </a:pPr>
            <a:endParaRPr lang="en-US" dirty="0"/>
          </a:p>
          <a:p>
            <a:pPr marL="0" indent="0" algn="ctr">
              <a:buNone/>
            </a:pPr>
            <a:endParaRPr lang="en-US" dirty="0" smtClean="0">
              <a:hlinkClick r:id="rId2"/>
            </a:endParaRPr>
          </a:p>
          <a:p>
            <a:pPr marL="0" indent="0" algn="ctr">
              <a:buNone/>
            </a:pPr>
            <a:r>
              <a:rPr lang="en-US" b="1" dirty="0" smtClean="0">
                <a:hlinkClick r:id="rId2"/>
              </a:rPr>
              <a:t>More resources for reconciliation: </a:t>
            </a:r>
            <a:endParaRPr lang="en-US" b="1" dirty="0">
              <a:hlinkClick r:id="rId2"/>
            </a:endParaRPr>
          </a:p>
          <a:p>
            <a:pPr marL="0" indent="0" algn="ctr">
              <a:buNone/>
            </a:pPr>
            <a:r>
              <a:rPr lang="en-US" dirty="0" smtClean="0">
                <a:hlinkClick r:id="rId2"/>
              </a:rPr>
              <a:t>https://github.com/OpenRefine/OpenRefine/wiki/Reconcilable-Data-Sources</a:t>
            </a:r>
            <a:r>
              <a:rPr lang="en-US" dirty="0" smtClean="0"/>
              <a:t> </a:t>
            </a:r>
          </a:p>
          <a:p>
            <a:pPr marL="0" indent="0" algn="ctr">
              <a:buNone/>
            </a:pPr>
            <a:endParaRPr lang="en-US" dirty="0" smtClean="0"/>
          </a:p>
          <a:p>
            <a:endParaRPr lang="en-US" dirty="0"/>
          </a:p>
        </p:txBody>
      </p:sp>
    </p:spTree>
    <p:extLst>
      <p:ext uri="{BB962C8B-B14F-4D97-AF65-F5344CB8AC3E}">
        <p14:creationId xmlns:p14="http://schemas.microsoft.com/office/powerpoint/2010/main" val="23682274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u="sng" dirty="0" smtClean="0"/>
              <a:t>Retroactively controlling a vocabulary</a:t>
            </a:r>
          </a:p>
          <a:p>
            <a:pPr lvl="1"/>
            <a:r>
              <a:rPr lang="en-US" dirty="0" smtClean="0"/>
              <a:t>Linking to and pulling additional data from a larger data store</a:t>
            </a:r>
          </a:p>
          <a:p>
            <a:pPr lvl="1"/>
            <a:r>
              <a:rPr lang="en-US" dirty="0" smtClean="0"/>
              <a:t>In biology: to correct species names</a:t>
            </a:r>
            <a:endParaRPr lang="en-US" dirty="0"/>
          </a:p>
          <a:p>
            <a:pPr lvl="1"/>
            <a:r>
              <a:rPr lang="en-US" dirty="0" smtClean="0"/>
              <a:t>From Rod Page’s </a:t>
            </a:r>
            <a:r>
              <a:rPr lang="en-US" dirty="0" err="1" smtClean="0"/>
              <a:t>iPhylo</a:t>
            </a:r>
            <a:r>
              <a:rPr lang="en-US" dirty="0" smtClean="0"/>
              <a:t> Blog</a:t>
            </a:r>
          </a:p>
          <a:p>
            <a:pPr lvl="2"/>
            <a:endParaRPr lang="en-US" dirty="0" smtClean="0">
              <a:hlinkClick r:id="rId2"/>
            </a:endParaRPr>
          </a:p>
          <a:p>
            <a:pPr lvl="1"/>
            <a:r>
              <a:rPr lang="en-US" dirty="0" smtClean="0">
                <a:hlinkClick r:id="rId2"/>
              </a:rPr>
              <a:t>http</a:t>
            </a:r>
            <a:r>
              <a:rPr lang="en-US" dirty="0">
                <a:hlinkClick r:id="rId2"/>
              </a:rPr>
              <a:t>://iphylo.blogspot.com/2012/02/using-google-refine-and-</a:t>
            </a:r>
            <a:r>
              <a:rPr lang="en-US" dirty="0" smtClean="0">
                <a:hlinkClick r:id="rId2"/>
              </a:rPr>
              <a:t>taxonomic.html</a:t>
            </a:r>
            <a:endParaRPr lang="en-US" dirty="0" smtClean="0"/>
          </a:p>
          <a:p>
            <a:pPr marL="457200" lvl="1" indent="0">
              <a:buNone/>
            </a:pPr>
            <a:endParaRPr lang="en-US" dirty="0" smtClean="0"/>
          </a:p>
        </p:txBody>
      </p:sp>
    </p:spTree>
    <p:extLst>
      <p:ext uri="{BB962C8B-B14F-4D97-AF65-F5344CB8AC3E}">
        <p14:creationId xmlns:p14="http://schemas.microsoft.com/office/powerpoint/2010/main" val="19379139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scientificName</a:t>
            </a:r>
            <a:r>
              <a:rPr lang="en-US" dirty="0" smtClean="0"/>
              <a:t>” &gt; Reconcile &gt;</a:t>
            </a:r>
            <a:br>
              <a:rPr lang="en-US" dirty="0" smtClean="0"/>
            </a:br>
            <a:r>
              <a:rPr lang="en-US" dirty="0" smtClean="0"/>
              <a:t>Start reconciling </a:t>
            </a:r>
            <a:endParaRPr lang="en-US" dirty="0"/>
          </a:p>
        </p:txBody>
      </p:sp>
      <p:pic>
        <p:nvPicPr>
          <p:cNvPr id="4" name="Content Placeholder 3" descr="recon1.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088" y="1825625"/>
            <a:ext cx="7385823" cy="4351338"/>
          </a:xfrm>
        </p:spPr>
      </p:pic>
      <p:cxnSp>
        <p:nvCxnSpPr>
          <p:cNvPr id="5" name="Straight Arrow Connector 4"/>
          <p:cNvCxnSpPr/>
          <p:nvPr/>
        </p:nvCxnSpPr>
        <p:spPr>
          <a:xfrm flipV="1">
            <a:off x="3921949" y="410620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6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1473"/>
          </a:xfrm>
        </p:spPr>
        <p:txBody>
          <a:bodyPr>
            <a:normAutofit fontScale="90000"/>
          </a:bodyPr>
          <a:lstStyle/>
          <a:p>
            <a:r>
              <a:rPr lang="en-US" sz="3400" dirty="0" smtClean="0"/>
              <a:t>Select “Add </a:t>
            </a:r>
            <a:r>
              <a:rPr lang="en-US" sz="3400" dirty="0" err="1" smtClean="0"/>
              <a:t>Namespaced</a:t>
            </a:r>
            <a:r>
              <a:rPr lang="en-US" sz="3400" dirty="0" smtClean="0"/>
              <a:t> Service</a:t>
            </a:r>
            <a:endParaRPr lang="en-US" sz="3400" dirty="0"/>
          </a:p>
        </p:txBody>
      </p:sp>
      <p:pic>
        <p:nvPicPr>
          <p:cNvPr id="4" name="Content Placeholder 3" descr="recon2.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654" y="1825625"/>
            <a:ext cx="6632692" cy="4351338"/>
          </a:xfrm>
        </p:spPr>
      </p:pic>
      <p:cxnSp>
        <p:nvCxnSpPr>
          <p:cNvPr id="5" name="Straight Arrow Connector 4"/>
          <p:cNvCxnSpPr/>
          <p:nvPr/>
        </p:nvCxnSpPr>
        <p:spPr>
          <a:xfrm flipV="1">
            <a:off x="2320863" y="4289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013" y="911536"/>
            <a:ext cx="9025551" cy="1077218"/>
          </a:xfrm>
          <a:prstGeom prst="rect">
            <a:avLst/>
          </a:prstGeom>
        </p:spPr>
        <p:txBody>
          <a:bodyPr wrap="square">
            <a:spAutoFit/>
          </a:bodyPr>
          <a:lstStyle/>
          <a:p>
            <a:pPr algn="ctr"/>
            <a:r>
              <a:rPr lang="en-US" sz="3200" dirty="0" smtClean="0">
                <a:hlinkClick r:id="rId3"/>
              </a:rPr>
              <a:t>http</a:t>
            </a:r>
            <a:r>
              <a:rPr lang="en-US" sz="3200" dirty="0">
                <a:hlinkClick r:id="rId3"/>
              </a:rPr>
              <a:t>://iphylo.org/~rpage/phyloinformatics/services/reconciliation_eol.php</a:t>
            </a:r>
          </a:p>
        </p:txBody>
      </p:sp>
    </p:spTree>
    <p:extLst>
      <p:ext uri="{BB962C8B-B14F-4D97-AF65-F5344CB8AC3E}">
        <p14:creationId xmlns:p14="http://schemas.microsoft.com/office/powerpoint/2010/main" val="3456235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EOL: </a:t>
            </a:r>
            <a:r>
              <a:rPr lang="en-US" dirty="0">
                <a:hlinkClick r:id="rId2"/>
              </a:rPr>
              <a:t>http://iphylo.org/~rpage/phyloinformatics/services/reconciliation_eol.php</a:t>
            </a:r>
          </a:p>
          <a:p>
            <a:r>
              <a:rPr lang="en-US" dirty="0"/>
              <a:t>NCBI taxonomy: </a:t>
            </a:r>
            <a:r>
              <a:rPr lang="en-US" dirty="0">
                <a:hlinkClick r:id="rId3"/>
              </a:rPr>
              <a:t>http://iphylo.org/~rpage/phyloinformatics/services/reconciliation_ncbi.php</a:t>
            </a:r>
          </a:p>
          <a:p>
            <a:r>
              <a:rPr lang="en-US" dirty="0" err="1"/>
              <a:t>uBio</a:t>
            </a:r>
            <a:r>
              <a:rPr lang="en-US" dirty="0"/>
              <a:t> </a:t>
            </a:r>
            <a:r>
              <a:rPr lang="en-US" dirty="0" err="1"/>
              <a:t>FindIT</a:t>
            </a:r>
            <a:r>
              <a:rPr lang="en-US" dirty="0"/>
              <a:t>: </a:t>
            </a:r>
            <a:r>
              <a:rPr lang="en-US" dirty="0">
                <a:hlinkClick r:id="rId4"/>
              </a:rPr>
              <a:t>http://iphylo.org/~rpage/phyloinformatics/services/reconciliation_ubio.php </a:t>
            </a:r>
            <a:r>
              <a:rPr lang="en-US" dirty="0" smtClean="0"/>
              <a:t>GBIF</a:t>
            </a:r>
            <a:r>
              <a:rPr lang="en-US" dirty="0"/>
              <a:t>: </a:t>
            </a:r>
            <a:r>
              <a:rPr lang="en-US" dirty="0">
                <a:hlinkClick r:id="rId5"/>
              </a:rPr>
              <a:t>http://iphylo.org/~rpage/phyloinformatics/services/reconciliation_gbif.php</a:t>
            </a:r>
          </a:p>
          <a:p>
            <a:r>
              <a:rPr lang="en-US" dirty="0"/>
              <a:t>Global Names </a:t>
            </a:r>
            <a:r>
              <a:rPr lang="en-US" dirty="0" err="1"/>
              <a:t>Index:</a:t>
            </a:r>
            <a:r>
              <a:rPr lang="en-US" dirty="0" err="1">
                <a:hlinkClick r:id="rId6"/>
              </a:rPr>
              <a:t>http</a:t>
            </a:r>
            <a:r>
              <a:rPr lang="en-US" dirty="0">
                <a:hlinkClick r:id="rId6"/>
              </a:rPr>
              <a:t>://iphylo.org/~rpage/phyloinformatics/services/reconciliation_globalnames.php</a:t>
            </a:r>
          </a:p>
          <a:p>
            <a:endParaRPr lang="en-US" dirty="0"/>
          </a:p>
        </p:txBody>
      </p:sp>
    </p:spTree>
    <p:extLst>
      <p:ext uri="{BB962C8B-B14F-4D97-AF65-F5344CB8AC3E}">
        <p14:creationId xmlns:p14="http://schemas.microsoft.com/office/powerpoint/2010/main" val="896016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Reconciling!</a:t>
            </a:r>
            <a:endParaRPr lang="en-US" dirty="0"/>
          </a:p>
        </p:txBody>
      </p:sp>
      <p:pic>
        <p:nvPicPr>
          <p:cNvPr id="4" name="Content Placeholder 3" descr="recon3.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579" y="1825625"/>
            <a:ext cx="7014841" cy="4351338"/>
          </a:xfrm>
        </p:spPr>
      </p:pic>
      <p:cxnSp>
        <p:nvCxnSpPr>
          <p:cNvPr id="5" name="Straight Arrow Connector 4"/>
          <p:cNvCxnSpPr/>
          <p:nvPr/>
        </p:nvCxnSpPr>
        <p:spPr>
          <a:xfrm flipV="1">
            <a:off x="5869283" y="581775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415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might take a while…</a:t>
            </a:r>
            <a:endParaRPr lang="en-US" dirty="0"/>
          </a:p>
        </p:txBody>
      </p:sp>
      <p:pic>
        <p:nvPicPr>
          <p:cNvPr id="4" name="Content Placeholder 3" descr="recon4.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3588544"/>
            <a:ext cx="5181600" cy="825500"/>
          </a:xfrm>
        </p:spPr>
      </p:pic>
    </p:spTree>
    <p:extLst>
      <p:ext uri="{BB962C8B-B14F-4D97-AF65-F5344CB8AC3E}">
        <p14:creationId xmlns:p14="http://schemas.microsoft.com/office/powerpoint/2010/main" val="5409739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Match each cell to best candidate</a:t>
            </a:r>
            <a:endParaRPr lang="en-US" dirty="0"/>
          </a:p>
        </p:txBody>
      </p:sp>
      <p:pic>
        <p:nvPicPr>
          <p:cNvPr id="4" name="Content Placeholder 3" descr="actions.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746" y="1825625"/>
            <a:ext cx="6880507" cy="4351338"/>
          </a:xfrm>
        </p:spPr>
      </p:pic>
      <p:cxnSp>
        <p:nvCxnSpPr>
          <p:cNvPr id="6" name="Straight Arrow Connector 5"/>
          <p:cNvCxnSpPr/>
          <p:nvPr/>
        </p:nvCxnSpPr>
        <p:spPr>
          <a:xfrm flipV="1">
            <a:off x="2976505" y="445898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687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scientificName</a:t>
            </a:r>
            <a:r>
              <a:rPr lang="en-US" dirty="0" smtClean="0"/>
              <a:t>” &gt; Edit column &gt; Add column based on this column</a:t>
            </a:r>
            <a:endParaRPr lang="en-US" dirty="0"/>
          </a:p>
        </p:txBody>
      </p:sp>
      <p:pic>
        <p:nvPicPr>
          <p:cNvPr id="4" name="Content Placeholder 3" descr="recon5.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2756" y="1825625"/>
            <a:ext cx="6798487" cy="4351338"/>
          </a:xfrm>
        </p:spPr>
      </p:pic>
      <p:cxnSp>
        <p:nvCxnSpPr>
          <p:cNvPr id="5" name="Straight Arrow Connector 4"/>
          <p:cNvCxnSpPr/>
          <p:nvPr/>
        </p:nvCxnSpPr>
        <p:spPr>
          <a:xfrm flipV="1">
            <a:off x="4754505"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0728" y="3273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384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body" idx="1"/>
          </p:nvPr>
        </p:nvSpPr>
        <p:spPr>
          <a:xfrm>
            <a:off x="655439" y="121444"/>
            <a:ext cx="7804547" cy="5072063"/>
          </a:xfrm>
          <a:prstGeom prst="rect">
            <a:avLst/>
          </a:prstGeom>
        </p:spPr>
        <p:txBody>
          <a:bodyPr>
            <a:normAutofit lnSpcReduction="10000"/>
          </a:bodyPr>
          <a:lstStyle/>
          <a:p>
            <a:pPr marL="0" indent="0" defTabSz="373783">
              <a:spcBef>
                <a:spcPts val="2672"/>
              </a:spcBef>
              <a:buNone/>
              <a:defRPr sz="3276"/>
            </a:pPr>
            <a:endParaRPr dirty="0"/>
          </a:p>
          <a:p>
            <a:pPr marL="0" indent="0" defTabSz="373783">
              <a:spcBef>
                <a:spcPts val="2672"/>
              </a:spcBef>
              <a:buNone/>
              <a:defRPr sz="3276"/>
            </a:pPr>
            <a:endParaRPr dirty="0"/>
          </a:p>
          <a:p>
            <a:pPr marL="0" indent="0" defTabSz="373783">
              <a:spcBef>
                <a:spcPts val="2672"/>
              </a:spcBef>
              <a:buNone/>
              <a:defRPr sz="3276"/>
            </a:pPr>
            <a:r>
              <a:rPr b="1" dirty="0">
                <a:latin typeface="Helvetica"/>
                <a:ea typeface="Helvetica"/>
                <a:cs typeface="Helvetica"/>
                <a:sym typeface="Helvetica"/>
              </a:rPr>
              <a:t>Data cleaning</a:t>
            </a:r>
            <a:r>
              <a:rPr dirty="0"/>
              <a:t> is the practice of preparing data for analysis. Depending on the analysis, this can take many different forms. But all data cleaning includes two steps:</a:t>
            </a:r>
          </a:p>
          <a:p>
            <a:pPr marL="1137602" lvl="3" indent="-284400" defTabSz="373783">
              <a:spcBef>
                <a:spcPts val="2672"/>
              </a:spcBef>
              <a:defRPr sz="3276"/>
            </a:pPr>
            <a:r>
              <a:rPr b="1" dirty="0">
                <a:latin typeface="Helvetica"/>
                <a:ea typeface="Helvetica"/>
                <a:cs typeface="Helvetica"/>
                <a:sym typeface="Helvetica"/>
              </a:rPr>
              <a:t>Finding</a:t>
            </a:r>
            <a:r>
              <a:rPr dirty="0"/>
              <a:t> missing, incomplete, incorrect, or irrelevant information</a:t>
            </a:r>
          </a:p>
          <a:p>
            <a:pPr marL="1137602" lvl="3" indent="-284400" defTabSz="373783">
              <a:spcBef>
                <a:spcPts val="2672"/>
              </a:spcBef>
              <a:defRPr sz="3276"/>
            </a:pPr>
            <a:r>
              <a:rPr b="1" dirty="0">
                <a:latin typeface="Helvetica"/>
                <a:ea typeface="Helvetica"/>
                <a:cs typeface="Helvetica"/>
                <a:sym typeface="Helvetica"/>
              </a:rPr>
              <a:t>Correcting</a:t>
            </a:r>
            <a:r>
              <a:rPr dirty="0"/>
              <a:t> it. </a:t>
            </a:r>
          </a:p>
        </p:txBody>
      </p:sp>
    </p:spTree>
    <p:extLst>
      <p:ext uri="{BB962C8B-B14F-4D97-AF65-F5344CB8AC3E}">
        <p14:creationId xmlns:p14="http://schemas.microsoft.com/office/powerpoint/2010/main" val="790917515"/>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Expression: </a:t>
            </a:r>
            <a:r>
              <a:rPr lang="en-US" dirty="0" err="1" smtClean="0"/>
              <a:t>cell.recon.match.name</a:t>
            </a:r>
            <a:endParaRPr lang="en-US" dirty="0"/>
          </a:p>
        </p:txBody>
      </p:sp>
      <p:pic>
        <p:nvPicPr>
          <p:cNvPr id="8" name="Content Placeholder 7" descr="addcolumn.tiff"/>
          <p:cNvPicPr>
            <a:picLocks noGrp="1" noChangeAspect="1"/>
          </p:cNvPicPr>
          <p:nvPr>
            <p:ph idx="1"/>
          </p:nvPr>
        </p:nvPicPr>
        <p:blipFill>
          <a:blip r:embed="rId2">
            <a:extLst>
              <a:ext uri="{28A0092B-C50C-407E-A947-70E740481C1C}">
                <a14:useLocalDpi xmlns:a14="http://schemas.microsoft.com/office/drawing/2010/main" val="0"/>
              </a:ext>
            </a:extLst>
          </a:blip>
          <a:srcRect l="-16406" r="-16406"/>
          <a:stretch>
            <a:fillRect/>
          </a:stretch>
        </p:blipFill>
        <p:spPr>
          <a:xfrm>
            <a:off x="365950" y="1301796"/>
            <a:ext cx="8229600" cy="4525963"/>
          </a:xfrm>
        </p:spPr>
      </p:pic>
      <p:cxnSp>
        <p:nvCxnSpPr>
          <p:cNvPr id="5" name="Straight Arrow Connector 4"/>
          <p:cNvCxnSpPr/>
          <p:nvPr/>
        </p:nvCxnSpPr>
        <p:spPr>
          <a:xfrm flipV="1">
            <a:off x="2694283" y="2047002"/>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516529" y="547701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551283" y="282209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8148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4" name="Content Placeholder 3" descr="recon7.tif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351" y="1825625"/>
            <a:ext cx="6461298" cy="4351338"/>
          </a:xfrm>
        </p:spPr>
      </p:pic>
    </p:spTree>
    <p:extLst>
      <p:ext uri="{BB962C8B-B14F-4D97-AF65-F5344CB8AC3E}">
        <p14:creationId xmlns:p14="http://schemas.microsoft.com/office/powerpoint/2010/main" val="28652100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Find and Replace in Open </a:t>
            </a:r>
            <a:r>
              <a:rPr lang="en-US" dirty="0" smtClean="0"/>
              <a:t>Refine</a:t>
            </a:r>
            <a:endParaRPr lang="en-US" dirty="0"/>
          </a:p>
        </p:txBody>
      </p:sp>
      <p:sp>
        <p:nvSpPr>
          <p:cNvPr id="3" name="Content Placeholder 2"/>
          <p:cNvSpPr>
            <a:spLocks noGrp="1"/>
          </p:cNvSpPr>
          <p:nvPr>
            <p:ph idx="1"/>
          </p:nvPr>
        </p:nvSpPr>
        <p:spPr/>
        <p:txBody>
          <a:bodyPr>
            <a:normAutofit/>
          </a:bodyPr>
          <a:lstStyle/>
          <a:p>
            <a:r>
              <a:rPr lang="en-US" dirty="0"/>
              <a:t>O</a:t>
            </a:r>
            <a:r>
              <a:rPr lang="en-US" dirty="0" smtClean="0"/>
              <a:t>ne </a:t>
            </a:r>
            <a:r>
              <a:rPr lang="en-US" dirty="0"/>
              <a:t>of </a:t>
            </a:r>
            <a:r>
              <a:rPr lang="en-US" dirty="0" smtClean="0"/>
              <a:t>drawback </a:t>
            </a:r>
            <a:r>
              <a:rPr lang="en-US" dirty="0"/>
              <a:t>with this program- some simpler things in Excel are a little more complicated here.  </a:t>
            </a:r>
            <a:endParaRPr lang="en-US" dirty="0" smtClean="0"/>
          </a:p>
          <a:p>
            <a:r>
              <a:rPr lang="en-US" dirty="0" smtClean="0"/>
              <a:t>To </a:t>
            </a:r>
            <a:r>
              <a:rPr lang="en-US" dirty="0"/>
              <a:t>find and replace, you need to write an expression in GREL (Google Refine Expression Language</a:t>
            </a:r>
            <a:r>
              <a:rPr lang="en-US" dirty="0" smtClean="0"/>
              <a:t>)</a:t>
            </a:r>
            <a:endParaRPr lang="en-US" dirty="0"/>
          </a:p>
          <a:p>
            <a:endParaRPr lang="en-US" dirty="0"/>
          </a:p>
        </p:txBody>
      </p:sp>
    </p:spTree>
    <p:extLst>
      <p:ext uri="{BB962C8B-B14F-4D97-AF65-F5344CB8AC3E}">
        <p14:creationId xmlns:p14="http://schemas.microsoft.com/office/powerpoint/2010/main" val="41565009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find and replace with GREL</a:t>
            </a:r>
            <a:endParaRPr lang="en-US" dirty="0"/>
          </a:p>
        </p:txBody>
      </p:sp>
      <p:sp>
        <p:nvSpPr>
          <p:cNvPr id="3" name="Content Placeholder 2"/>
          <p:cNvSpPr>
            <a:spLocks noGrp="1"/>
          </p:cNvSpPr>
          <p:nvPr>
            <p:ph idx="1"/>
          </p:nvPr>
        </p:nvSpPr>
        <p:spPr/>
        <p:txBody>
          <a:bodyPr>
            <a:normAutofit/>
          </a:bodyPr>
          <a:lstStyle/>
          <a:p>
            <a:r>
              <a:rPr lang="en-US" dirty="0" smtClean="0"/>
              <a:t>Click </a:t>
            </a:r>
            <a:r>
              <a:rPr lang="en-US" dirty="0"/>
              <a:t>the triangle on the column you want to edit, select “Transform</a:t>
            </a:r>
            <a:r>
              <a:rPr lang="en-US" dirty="0" smtClean="0"/>
              <a:t>…”</a:t>
            </a:r>
            <a:endParaRPr lang="en-US" dirty="0"/>
          </a:p>
          <a:p>
            <a:r>
              <a:rPr lang="de-DE" dirty="0" err="1" smtClean="0"/>
              <a:t>Enter</a:t>
            </a:r>
            <a:r>
              <a:rPr lang="de-DE" dirty="0"/>
              <a:t> </a:t>
            </a:r>
          </a:p>
          <a:p>
            <a:pPr lvl="1"/>
            <a:endParaRPr lang="de-DE" i="1" dirty="0" smtClean="0"/>
          </a:p>
          <a:p>
            <a:pPr lvl="1"/>
            <a:r>
              <a:rPr lang="de-DE" i="1" dirty="0" err="1" smtClean="0"/>
              <a:t>replace</a:t>
            </a:r>
            <a:r>
              <a:rPr lang="de-DE" i="1" dirty="0" smtClean="0"/>
              <a:t>(</a:t>
            </a:r>
            <a:r>
              <a:rPr lang="de-DE" i="1" dirty="0" err="1" smtClean="0"/>
              <a:t>cell.value</a:t>
            </a:r>
            <a:r>
              <a:rPr lang="de-DE" i="1" dirty="0" smtClean="0"/>
              <a:t>, “</a:t>
            </a:r>
            <a:r>
              <a:rPr lang="de-DE" i="1" dirty="0" err="1"/>
              <a:t>the</a:t>
            </a:r>
            <a:r>
              <a:rPr lang="de-DE" i="1" dirty="0"/>
              <a:t> </a:t>
            </a:r>
            <a:r>
              <a:rPr lang="de-DE" i="1" dirty="0" err="1"/>
              <a:t>text</a:t>
            </a:r>
            <a:r>
              <a:rPr lang="de-DE" i="1" dirty="0"/>
              <a:t> </a:t>
            </a:r>
            <a:r>
              <a:rPr lang="de-DE" i="1" dirty="0" err="1"/>
              <a:t>you</a:t>
            </a:r>
            <a:r>
              <a:rPr lang="de-DE" i="1" dirty="0"/>
              <a:t> </a:t>
            </a:r>
            <a:r>
              <a:rPr lang="de-DE" i="1" dirty="0" err="1"/>
              <a:t>want</a:t>
            </a:r>
            <a:r>
              <a:rPr lang="de-DE" i="1" dirty="0"/>
              <a:t> </a:t>
            </a:r>
            <a:r>
              <a:rPr lang="de-DE" i="1" dirty="0" err="1"/>
              <a:t>to</a:t>
            </a:r>
            <a:r>
              <a:rPr lang="de-DE" i="1" dirty="0"/>
              <a:t> </a:t>
            </a:r>
            <a:r>
              <a:rPr lang="de-DE" i="1" dirty="0" err="1"/>
              <a:t>replace</a:t>
            </a:r>
            <a:r>
              <a:rPr lang="de-DE" i="1" dirty="0"/>
              <a:t> in </a:t>
            </a:r>
            <a:r>
              <a:rPr lang="de-DE" i="1" dirty="0" err="1"/>
              <a:t>quotes</a:t>
            </a:r>
            <a:r>
              <a:rPr lang="de-DE" i="1" dirty="0"/>
              <a:t>", “</a:t>
            </a:r>
            <a:r>
              <a:rPr lang="de-DE" i="1" dirty="0" err="1"/>
              <a:t>the</a:t>
            </a:r>
            <a:r>
              <a:rPr lang="de-DE" i="1" dirty="0"/>
              <a:t> </a:t>
            </a:r>
            <a:r>
              <a:rPr lang="de-DE" i="1" dirty="0" err="1"/>
              <a:t>text</a:t>
            </a:r>
            <a:r>
              <a:rPr lang="de-DE" i="1" dirty="0"/>
              <a:t> </a:t>
            </a:r>
            <a:r>
              <a:rPr lang="de-DE" i="1" dirty="0" err="1"/>
              <a:t>you</a:t>
            </a:r>
            <a:r>
              <a:rPr lang="de-DE" i="1" dirty="0"/>
              <a:t> </a:t>
            </a:r>
            <a:r>
              <a:rPr lang="de-DE" i="1" dirty="0" err="1"/>
              <a:t>want</a:t>
            </a:r>
            <a:r>
              <a:rPr lang="de-DE" i="1" dirty="0"/>
              <a:t> </a:t>
            </a:r>
            <a:r>
              <a:rPr lang="de-DE" i="1" dirty="0" err="1"/>
              <a:t>to</a:t>
            </a:r>
            <a:r>
              <a:rPr lang="de-DE" i="1" dirty="0"/>
              <a:t> </a:t>
            </a:r>
            <a:r>
              <a:rPr lang="de-DE" i="1" dirty="0" err="1"/>
              <a:t>replace</a:t>
            </a:r>
            <a:r>
              <a:rPr lang="de-DE" i="1" dirty="0"/>
              <a:t> </a:t>
            </a:r>
            <a:r>
              <a:rPr lang="de-DE" i="1" dirty="0" err="1"/>
              <a:t>it</a:t>
            </a:r>
            <a:r>
              <a:rPr lang="de-DE" i="1" dirty="0"/>
              <a:t> </a:t>
            </a:r>
            <a:r>
              <a:rPr lang="de-DE" i="1" dirty="0" err="1"/>
              <a:t>with</a:t>
            </a:r>
            <a:r>
              <a:rPr lang="de-DE" i="1" dirty="0"/>
              <a:t> in </a:t>
            </a:r>
            <a:r>
              <a:rPr lang="de-DE" i="1" dirty="0" err="1" smtClean="0"/>
              <a:t>quotes</a:t>
            </a:r>
            <a:r>
              <a:rPr lang="de-DE" i="1" dirty="0" smtClean="0"/>
              <a:t>“)</a:t>
            </a:r>
            <a:endParaRPr lang="de-DE" dirty="0"/>
          </a:p>
          <a:p>
            <a:pPr marL="457200" lvl="1" indent="0">
              <a:buNone/>
            </a:pPr>
            <a:endParaRPr lang="de-DE" dirty="0" smtClean="0"/>
          </a:p>
          <a:p>
            <a:pPr marL="457200" lvl="1" indent="0">
              <a:buNone/>
            </a:pPr>
            <a:r>
              <a:rPr lang="de-DE" dirty="0" err="1" smtClean="0"/>
              <a:t>into</a:t>
            </a:r>
            <a:r>
              <a:rPr lang="de-DE" dirty="0" smtClean="0"/>
              <a:t> </a:t>
            </a:r>
            <a:r>
              <a:rPr lang="de-DE" dirty="0" err="1"/>
              <a:t>the</a:t>
            </a:r>
            <a:r>
              <a:rPr lang="de-DE" dirty="0"/>
              <a:t> "Expression" </a:t>
            </a:r>
            <a:r>
              <a:rPr lang="de-DE" dirty="0" err="1"/>
              <a:t>field</a:t>
            </a:r>
            <a:r>
              <a:rPr lang="de-DE" dirty="0"/>
              <a:t> -- </a:t>
            </a:r>
            <a:r>
              <a:rPr lang="de-DE" dirty="0" err="1"/>
              <a:t>your</a:t>
            </a:r>
            <a:r>
              <a:rPr lang="de-DE" dirty="0"/>
              <a:t> </a:t>
            </a:r>
            <a:r>
              <a:rPr lang="de-DE" dirty="0" err="1"/>
              <a:t>replaced</a:t>
            </a:r>
            <a:r>
              <a:rPr lang="de-DE" dirty="0"/>
              <a:t> </a:t>
            </a:r>
            <a:r>
              <a:rPr lang="de-DE" dirty="0" err="1"/>
              <a:t>text</a:t>
            </a:r>
            <a:r>
              <a:rPr lang="de-DE" dirty="0"/>
              <a:t> </a:t>
            </a:r>
            <a:r>
              <a:rPr lang="de-DE" dirty="0" err="1"/>
              <a:t>should</a:t>
            </a:r>
            <a:r>
              <a:rPr lang="de-DE" dirty="0"/>
              <a:t> </a:t>
            </a:r>
            <a:r>
              <a:rPr lang="de-DE" dirty="0" err="1"/>
              <a:t>show</a:t>
            </a:r>
            <a:r>
              <a:rPr lang="de-DE" dirty="0"/>
              <a:t> </a:t>
            </a:r>
            <a:r>
              <a:rPr lang="de-DE" dirty="0" err="1"/>
              <a:t>up</a:t>
            </a:r>
            <a:r>
              <a:rPr lang="de-DE" dirty="0"/>
              <a:t> in </a:t>
            </a:r>
            <a:r>
              <a:rPr lang="de-DE" dirty="0" err="1"/>
              <a:t>the</a:t>
            </a:r>
            <a:r>
              <a:rPr lang="de-DE" dirty="0"/>
              <a:t> </a:t>
            </a:r>
            <a:r>
              <a:rPr lang="de-DE" dirty="0" err="1"/>
              <a:t>preview</a:t>
            </a:r>
            <a:r>
              <a:rPr lang="de-DE" dirty="0"/>
              <a:t>-- </a:t>
            </a:r>
            <a:r>
              <a:rPr lang="de-DE" dirty="0" err="1"/>
              <a:t>and</a:t>
            </a:r>
            <a:r>
              <a:rPr lang="de-DE" dirty="0"/>
              <a:t> press "OK"</a:t>
            </a:r>
          </a:p>
          <a:p>
            <a:endParaRPr lang="de-DE" dirty="0"/>
          </a:p>
          <a:p>
            <a:pPr marL="0" indent="0">
              <a:buNone/>
            </a:pPr>
            <a:endParaRPr lang="en-US" dirty="0"/>
          </a:p>
        </p:txBody>
      </p:sp>
    </p:spTree>
    <p:extLst>
      <p:ext uri="{BB962C8B-B14F-4D97-AF65-F5344CB8AC3E}">
        <p14:creationId xmlns:p14="http://schemas.microsoft.com/office/powerpoint/2010/main" val="7239887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Tree>
    <p:extLst>
      <p:ext uri="{BB962C8B-B14F-4D97-AF65-F5344CB8AC3E}">
        <p14:creationId xmlns:p14="http://schemas.microsoft.com/office/powerpoint/2010/main" val="82022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
        <p:nvSpPr>
          <p:cNvPr id="6" name="Frame 5"/>
          <p:cNvSpPr/>
          <p:nvPr/>
        </p:nvSpPr>
        <p:spPr>
          <a:xfrm>
            <a:off x="2538590" y="5235221"/>
            <a:ext cx="3430411" cy="395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420556" y="4381059"/>
            <a:ext cx="2393244" cy="1200329"/>
          </a:xfrm>
          <a:prstGeom prst="rect">
            <a:avLst/>
          </a:prstGeom>
          <a:noFill/>
        </p:spPr>
        <p:txBody>
          <a:bodyPr wrap="square" rtlCol="0">
            <a:spAutoFit/>
          </a:bodyPr>
          <a:lstStyle/>
          <a:p>
            <a:r>
              <a:rPr lang="en-US" dirty="0" smtClean="0"/>
              <a:t>“</a:t>
            </a:r>
            <a:r>
              <a:rPr lang="en-US" dirty="0" err="1" smtClean="0"/>
              <a:t>Templating</a:t>
            </a:r>
            <a:r>
              <a:rPr lang="en-US" dirty="0" smtClean="0"/>
              <a:t>” option can be used to transforms tabular data into XML or JSON!</a:t>
            </a:r>
            <a:endParaRPr lang="en-US" dirty="0"/>
          </a:p>
        </p:txBody>
      </p:sp>
    </p:spTree>
    <p:extLst>
      <p:ext uri="{BB962C8B-B14F-4D97-AF65-F5344CB8AC3E}">
        <p14:creationId xmlns:p14="http://schemas.microsoft.com/office/powerpoint/2010/main" val="18434418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Content Placeholder 2"/>
          <p:cNvSpPr>
            <a:spLocks noGrp="1"/>
          </p:cNvSpPr>
          <p:nvPr>
            <p:ph idx="1"/>
          </p:nvPr>
        </p:nvSpPr>
        <p:spPr/>
        <p:txBody>
          <a:bodyPr/>
          <a:lstStyle/>
          <a:p>
            <a:r>
              <a:rPr lang="en-US" dirty="0" smtClean="0"/>
              <a:t>Return to the biodiversity project in Open Refine</a:t>
            </a:r>
          </a:p>
          <a:p>
            <a:r>
              <a:rPr lang="en-US" dirty="0" smtClean="0"/>
              <a:t>Go to “Export”, select “</a:t>
            </a:r>
            <a:r>
              <a:rPr lang="en-US" dirty="0" err="1" smtClean="0"/>
              <a:t>Templating</a:t>
            </a:r>
            <a:endParaRPr lang="en-US" dirty="0" smtClean="0"/>
          </a:p>
          <a:p>
            <a:r>
              <a:rPr lang="en-US" dirty="0" smtClean="0"/>
              <a:t>Note the default export is set to “</a:t>
            </a:r>
            <a:r>
              <a:rPr lang="en-US" dirty="0" err="1" smtClean="0"/>
              <a:t>JSONize</a:t>
            </a:r>
            <a:r>
              <a:rPr lang="en-US" dirty="0" smtClean="0"/>
              <a:t>” your </a:t>
            </a:r>
            <a:r>
              <a:rPr lang="en-US" dirty="0" smtClean="0"/>
              <a:t>data</a:t>
            </a:r>
            <a:endParaRPr lang="en-US" dirty="0" smtClean="0"/>
          </a:p>
        </p:txBody>
      </p:sp>
    </p:spTree>
    <p:extLst>
      <p:ext uri="{BB962C8B-B14F-4D97-AF65-F5344CB8AC3E}">
        <p14:creationId xmlns:p14="http://schemas.microsoft.com/office/powerpoint/2010/main" val="3350660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Content Placeholder 2"/>
          <p:cNvSpPr>
            <a:spLocks noGrp="1"/>
          </p:cNvSpPr>
          <p:nvPr>
            <p:ph idx="1"/>
          </p:nvPr>
        </p:nvSpPr>
        <p:spPr/>
        <p:txBody>
          <a:bodyPr/>
          <a:lstStyle/>
          <a:p>
            <a:r>
              <a:rPr lang="en-US" dirty="0" smtClean="0"/>
              <a:t>Open the “</a:t>
            </a:r>
            <a:r>
              <a:rPr lang="en-US" dirty="0" err="1" smtClean="0"/>
              <a:t>DwCtemplate.txt</a:t>
            </a:r>
            <a:r>
              <a:rPr lang="en-US" dirty="0" smtClean="0"/>
              <a:t>” file and paste each portion into the appropriate part of the template</a:t>
            </a:r>
            <a:endParaRPr lang="en-US" dirty="0"/>
          </a:p>
        </p:txBody>
      </p:sp>
    </p:spTree>
    <p:extLst>
      <p:ext uri="{BB962C8B-B14F-4D97-AF65-F5344CB8AC3E}">
        <p14:creationId xmlns:p14="http://schemas.microsoft.com/office/powerpoint/2010/main" val="31948885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wC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94"/>
            <a:ext cx="9144000" cy="5125814"/>
          </a:xfrm>
          <a:prstGeom prst="rect">
            <a:avLst/>
          </a:prstGeom>
        </p:spPr>
      </p:pic>
    </p:spTree>
    <p:extLst>
      <p:ext uri="{BB962C8B-B14F-4D97-AF65-F5344CB8AC3E}">
        <p14:creationId xmlns:p14="http://schemas.microsoft.com/office/powerpoint/2010/main" val="30053661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Walkthough</a:t>
            </a:r>
            <a:endParaRPr lang="en-US" dirty="0"/>
          </a:p>
        </p:txBody>
      </p:sp>
      <p:sp>
        <p:nvSpPr>
          <p:cNvPr id="3" name="Content Placeholder 2"/>
          <p:cNvSpPr>
            <a:spLocks noGrp="1"/>
          </p:cNvSpPr>
          <p:nvPr>
            <p:ph idx="1"/>
          </p:nvPr>
        </p:nvSpPr>
        <p:spPr/>
        <p:txBody>
          <a:bodyPr/>
          <a:lstStyle/>
          <a:p>
            <a:r>
              <a:rPr lang="en-US" dirty="0" smtClean="0"/>
              <a:t>Try adding more data into your template</a:t>
            </a:r>
          </a:p>
          <a:p>
            <a:pPr lvl="1"/>
            <a:r>
              <a:rPr lang="en-US" dirty="0" smtClean="0"/>
              <a:t>Add a row for “county” under the Location block</a:t>
            </a:r>
          </a:p>
          <a:p>
            <a:pPr lvl="1"/>
            <a:r>
              <a:rPr lang="en-US" dirty="0" smtClean="0"/>
              <a:t>Add a row for “</a:t>
            </a:r>
            <a:r>
              <a:rPr lang="en-US" dirty="0" err="1" smtClean="0"/>
              <a:t>catalogNumber</a:t>
            </a:r>
            <a:r>
              <a:rPr lang="en-US" dirty="0" smtClean="0"/>
              <a:t>” in the Occurrence block</a:t>
            </a:r>
          </a:p>
          <a:p>
            <a:pPr lvl="1"/>
            <a:r>
              <a:rPr lang="en-US" dirty="0" smtClean="0"/>
              <a:t>What else?</a:t>
            </a:r>
            <a:endParaRPr lang="en-US" dirty="0"/>
          </a:p>
        </p:txBody>
      </p:sp>
    </p:spTree>
    <p:extLst>
      <p:ext uri="{BB962C8B-B14F-4D97-AF65-F5344CB8AC3E}">
        <p14:creationId xmlns:p14="http://schemas.microsoft.com/office/powerpoint/2010/main" val="530300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body" idx="1"/>
          </p:nvPr>
        </p:nvSpPr>
        <p:spPr>
          <a:prstGeom prst="rect">
            <a:avLst/>
          </a:prstGeom>
        </p:spPr>
        <p:txBody>
          <a:bodyPr/>
          <a:lstStyle/>
          <a:p>
            <a:pPr marL="0" indent="0">
              <a:buNone/>
            </a:pPr>
            <a:endParaRPr lang="en-US" b="1" dirty="0" smtClean="0">
              <a:latin typeface="Helvetica"/>
              <a:ea typeface="Helvetica"/>
              <a:cs typeface="Helvetica"/>
              <a:sym typeface="Helvetica"/>
            </a:endParaRPr>
          </a:p>
          <a:p>
            <a:pPr marL="0" indent="0">
              <a:buNone/>
            </a:pPr>
            <a:endParaRPr lang="en-US" b="1" dirty="0">
              <a:latin typeface="Helvetica"/>
              <a:ea typeface="Helvetica"/>
              <a:cs typeface="Helvetica"/>
              <a:sym typeface="Helvetica"/>
            </a:endParaRPr>
          </a:p>
          <a:p>
            <a:pPr marL="0" indent="0">
              <a:buNone/>
            </a:pPr>
            <a:r>
              <a:rPr b="1" dirty="0" smtClean="0">
                <a:latin typeface="Helvetica"/>
                <a:ea typeface="Helvetica"/>
                <a:cs typeface="Helvetica"/>
                <a:sym typeface="Helvetica"/>
              </a:rPr>
              <a:t>Excel</a:t>
            </a:r>
            <a:r>
              <a:rPr dirty="0" smtClean="0"/>
              <a:t> </a:t>
            </a:r>
            <a:r>
              <a:rPr dirty="0"/>
              <a:t>is helpful for basic data munging (editing, normalizing, basic summarizations) at a small scale.</a:t>
            </a:r>
          </a:p>
          <a:p>
            <a:pPr marL="0" lvl="4" indent="642915">
              <a:buNone/>
            </a:pPr>
            <a:r>
              <a:rPr dirty="0"/>
              <a:t>But hard to do systematic and replicable operations for data cleaning</a:t>
            </a:r>
          </a:p>
          <a:p>
            <a:pPr marL="0" indent="0">
              <a:buNone/>
            </a:pPr>
            <a:endParaRPr lang="en-US" b="1" dirty="0" smtClean="0">
              <a:latin typeface="Helvetica"/>
              <a:ea typeface="Helvetica"/>
              <a:cs typeface="Helvetica"/>
              <a:sym typeface="Helvetica"/>
            </a:endParaRPr>
          </a:p>
          <a:p>
            <a:pPr marL="0" indent="0">
              <a:buNone/>
            </a:pPr>
            <a:endParaRPr lang="en-US" b="1" dirty="0">
              <a:latin typeface="Helvetica"/>
              <a:ea typeface="Helvetica"/>
              <a:cs typeface="Helvetica"/>
              <a:sym typeface="Helvetica"/>
            </a:endParaRPr>
          </a:p>
          <a:p>
            <a:pPr marL="0" indent="0">
              <a:buNone/>
            </a:pPr>
            <a:endParaRPr lang="en-US" b="1" dirty="0" smtClean="0">
              <a:latin typeface="Helvetica"/>
              <a:ea typeface="Helvetica"/>
              <a:cs typeface="Helvetica"/>
              <a:sym typeface="Helvetica"/>
            </a:endParaRPr>
          </a:p>
          <a:p>
            <a:pPr marL="0" indent="0">
              <a:buNone/>
            </a:pPr>
            <a:r>
              <a:rPr b="1" dirty="0" smtClean="0">
                <a:latin typeface="Helvetica"/>
                <a:ea typeface="Helvetica"/>
                <a:cs typeface="Helvetica"/>
                <a:sym typeface="Helvetica"/>
              </a:rPr>
              <a:t>Command </a:t>
            </a:r>
            <a:r>
              <a:rPr b="1" dirty="0">
                <a:latin typeface="Helvetica"/>
                <a:ea typeface="Helvetica"/>
                <a:cs typeface="Helvetica"/>
                <a:sym typeface="Helvetica"/>
              </a:rPr>
              <a:t>line tools</a:t>
            </a:r>
            <a:r>
              <a:rPr dirty="0"/>
              <a:t> (programming languages in a Unix terminal) are very good for advanced data cleaning</a:t>
            </a:r>
          </a:p>
          <a:p>
            <a:pPr marL="0" lvl="5" indent="803643">
              <a:buNone/>
            </a:pPr>
            <a:r>
              <a:rPr dirty="0"/>
              <a:t>But difficult to do data munging necessary for basic, everyday work with tabular data. </a:t>
            </a:r>
          </a:p>
        </p:txBody>
      </p:sp>
    </p:spTree>
    <p:extLst>
      <p:ext uri="{BB962C8B-B14F-4D97-AF65-F5344CB8AC3E}">
        <p14:creationId xmlns:p14="http://schemas.microsoft.com/office/powerpoint/2010/main" val="26899675"/>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Strengths:</a:t>
            </a:r>
          </a:p>
          <a:p>
            <a:pPr lvl="1"/>
            <a:r>
              <a:rPr lang="en-US" dirty="0" smtClean="0"/>
              <a:t>Open source</a:t>
            </a:r>
          </a:p>
          <a:p>
            <a:pPr lvl="1"/>
            <a:r>
              <a:rPr lang="en-US" dirty="0" smtClean="0"/>
              <a:t>Much more powerful than Excel (some functions easier to use)</a:t>
            </a:r>
          </a:p>
          <a:p>
            <a:pPr lvl="1"/>
            <a:r>
              <a:rPr lang="en-US" dirty="0" smtClean="0"/>
              <a:t>Platform independent</a:t>
            </a:r>
          </a:p>
          <a:p>
            <a:pPr lvl="1"/>
            <a:r>
              <a:rPr lang="en-US" dirty="0" smtClean="0"/>
              <a:t>Great history tracking (provenance!)</a:t>
            </a:r>
          </a:p>
          <a:p>
            <a:pPr lvl="1"/>
            <a:r>
              <a:rPr lang="en-US" dirty="0" smtClean="0"/>
              <a:t>Can export commonly used functions for reuse (more provenance!)</a:t>
            </a:r>
          </a:p>
        </p:txBody>
      </p:sp>
    </p:spTree>
    <p:extLst>
      <p:ext uri="{BB962C8B-B14F-4D97-AF65-F5344CB8AC3E}">
        <p14:creationId xmlns:p14="http://schemas.microsoft.com/office/powerpoint/2010/main" val="4933510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Weaknesses:</a:t>
            </a:r>
          </a:p>
          <a:p>
            <a:pPr lvl="1"/>
            <a:r>
              <a:rPr lang="en-US" dirty="0"/>
              <a:t>Can be a little </a:t>
            </a:r>
            <a:r>
              <a:rPr lang="en-US" dirty="0" smtClean="0"/>
              <a:t>unstable; some queries are slow</a:t>
            </a:r>
            <a:endParaRPr lang="en-US" dirty="0"/>
          </a:p>
          <a:p>
            <a:pPr lvl="1"/>
            <a:r>
              <a:rPr lang="en-US" dirty="0"/>
              <a:t>Relies on many external </a:t>
            </a:r>
            <a:r>
              <a:rPr lang="en-US" dirty="0" smtClean="0"/>
              <a:t>services – some (Freebase) no longer supported</a:t>
            </a:r>
          </a:p>
          <a:p>
            <a:pPr lvl="1"/>
            <a:r>
              <a:rPr lang="en-US" dirty="0" smtClean="0"/>
              <a:t>Some methods require light programming</a:t>
            </a:r>
          </a:p>
          <a:p>
            <a:pPr lvl="1"/>
            <a:r>
              <a:rPr lang="en-US" dirty="0" smtClean="0"/>
              <a:t>More advanced functions are possibly biased toward English/Western languages (unfortunately a common problem in text processing)</a:t>
            </a:r>
            <a:endParaRPr lang="en-US" dirty="0"/>
          </a:p>
          <a:p>
            <a:endParaRPr lang="en-US" dirty="0"/>
          </a:p>
        </p:txBody>
      </p:sp>
    </p:spTree>
    <p:extLst>
      <p:ext uri="{BB962C8B-B14F-4D97-AF65-F5344CB8AC3E}">
        <p14:creationId xmlns:p14="http://schemas.microsoft.com/office/powerpoint/2010/main" val="22007753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lnSpcReduction="1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https://github.com/OpenRefine/OpenRefine/wiki/Documentation-For-</a:t>
            </a:r>
            <a:r>
              <a:rPr lang="en-US" dirty="0" smtClean="0"/>
              <a:t>Users</a:t>
            </a:r>
            <a:endParaRPr lang="en-US" dirty="0"/>
          </a:p>
          <a:p>
            <a:r>
              <a:rPr lang="en-US" i="1" dirty="0"/>
              <a:t>Additional Reconciliation Services:</a:t>
            </a:r>
            <a:endParaRPr lang="en-US" dirty="0"/>
          </a:p>
          <a:p>
            <a:pPr lvl="1"/>
            <a:r>
              <a:rPr lang="en-US" dirty="0"/>
              <a:t>There are a bunch listed here — For those asking about reconciling to local data sources/spreadsheets, see </a:t>
            </a:r>
            <a:r>
              <a:rPr lang="en-US" dirty="0" err="1"/>
              <a:t>Nomenklatura</a:t>
            </a:r>
            <a:r>
              <a:rPr lang="en-US" dirty="0"/>
              <a:t> &amp; Reconcile-</a:t>
            </a:r>
            <a:r>
              <a:rPr lang="en-US" dirty="0" err="1"/>
              <a:t>csv</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2781206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pPr>
              <a:lnSpc>
                <a:spcPct val="120000"/>
              </a:lnSpc>
            </a:pPr>
            <a:r>
              <a:rPr lang="en-US" i="1" dirty="0"/>
              <a:t>This </a:t>
            </a:r>
            <a:r>
              <a:rPr lang="en-US" i="1" dirty="0" smtClean="0"/>
              <a:t>NYPL portion of this exercise </a:t>
            </a:r>
            <a:r>
              <a:rPr lang="en-US" i="1" dirty="0"/>
              <a:t>was created at the </a:t>
            </a:r>
            <a:r>
              <a:rPr lang="en-US" i="1" dirty="0">
                <a:solidFill>
                  <a:srgbClr val="D2533C"/>
                </a:solidFill>
              </a:rPr>
              <a:t>Maryland Institute for Technology in the Humanities</a:t>
            </a:r>
            <a:r>
              <a:rPr lang="en-US" i="1" dirty="0"/>
              <a:t> and developed through the </a:t>
            </a:r>
            <a:r>
              <a:rPr lang="en-US" i="1" dirty="0">
                <a:solidFill>
                  <a:srgbClr val="D2533C"/>
                </a:solidFill>
              </a:rPr>
              <a:t>Digital Humanities Data Curation Institute</a:t>
            </a:r>
            <a:r>
              <a:rPr lang="en-US" i="1" dirty="0"/>
              <a:t> series, generously funded by the </a:t>
            </a:r>
            <a:r>
              <a:rPr lang="en-US" i="1" dirty="0">
                <a:solidFill>
                  <a:srgbClr val="D2533C"/>
                </a:solidFill>
              </a:rPr>
              <a:t>National Endowment of the Humanities</a:t>
            </a:r>
            <a:r>
              <a:rPr lang="en-US" i="1" dirty="0"/>
              <a:t>.  </a:t>
            </a:r>
          </a:p>
          <a:p>
            <a:endParaRPr lang="en-US" i="1" dirty="0"/>
          </a:p>
          <a:p>
            <a:r>
              <a:rPr lang="en-US" i="1" dirty="0"/>
              <a:t>Special thanks to Trevor </a:t>
            </a:r>
            <a:r>
              <a:rPr lang="en-US" i="1" dirty="0" smtClean="0"/>
              <a:t>Muñoz, Lydia </a:t>
            </a:r>
            <a:r>
              <a:rPr lang="en-US" i="1" dirty="0" err="1" smtClean="0"/>
              <a:t>Zvyaginsteva</a:t>
            </a:r>
            <a:r>
              <a:rPr lang="en-US" i="1" dirty="0"/>
              <a:t> </a:t>
            </a:r>
            <a:r>
              <a:rPr lang="en-US" i="1" dirty="0" smtClean="0"/>
              <a:t>and Megan </a:t>
            </a:r>
            <a:r>
              <a:rPr lang="en-US" i="1" dirty="0" err="1" smtClean="0"/>
              <a:t>Senseney</a:t>
            </a:r>
            <a:r>
              <a:rPr lang="en-US" i="1" dirty="0" smtClean="0"/>
              <a:t>!</a:t>
            </a:r>
            <a:endParaRPr lang="en-US" dirty="0"/>
          </a:p>
          <a:p>
            <a:endParaRPr lang="en-US" dirty="0"/>
          </a:p>
        </p:txBody>
      </p:sp>
    </p:spTree>
    <p:extLst>
      <p:ext uri="{BB962C8B-B14F-4D97-AF65-F5344CB8AC3E}">
        <p14:creationId xmlns:p14="http://schemas.microsoft.com/office/powerpoint/2010/main" val="288173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
            </a:r>
            <a:br>
              <a:rPr lang="en-US" dirty="0" smtClean="0"/>
            </a:br>
            <a:r>
              <a:rPr lang="en-US" dirty="0" smtClean="0"/>
              <a:t>Data Citation</a:t>
            </a:r>
            <a:endParaRPr lang="en-US" dirty="0"/>
          </a:p>
        </p:txBody>
      </p:sp>
    </p:spTree>
    <p:extLst>
      <p:ext uri="{BB962C8B-B14F-4D97-AF65-F5344CB8AC3E}">
        <p14:creationId xmlns:p14="http://schemas.microsoft.com/office/powerpoint/2010/main" val="18081556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cite data? </a:t>
            </a:r>
          </a:p>
          <a:p>
            <a:r>
              <a:rPr lang="en-US" dirty="0" smtClean="0"/>
              <a:t>Anatomy of a data citation</a:t>
            </a:r>
          </a:p>
          <a:p>
            <a:r>
              <a:rPr lang="en-US" dirty="0" smtClean="0"/>
              <a:t>Implementing data citation initiatives</a:t>
            </a:r>
          </a:p>
          <a:p>
            <a:pPr lvl="1"/>
            <a:r>
              <a:rPr lang="en-US" dirty="0" smtClean="0"/>
              <a:t>NCAR</a:t>
            </a:r>
          </a:p>
          <a:p>
            <a:pPr lvl="1"/>
            <a:r>
              <a:rPr lang="en-US" dirty="0" smtClean="0"/>
              <a:t>IQSS @ Harvard </a:t>
            </a:r>
          </a:p>
          <a:p>
            <a:r>
              <a:rPr lang="en-US" dirty="0" smtClean="0"/>
              <a:t>Tracking and tracing data citation</a:t>
            </a:r>
          </a:p>
        </p:txBody>
      </p:sp>
    </p:spTree>
    <p:extLst>
      <p:ext uri="{BB962C8B-B14F-4D97-AF65-F5344CB8AC3E}">
        <p14:creationId xmlns:p14="http://schemas.microsoft.com/office/powerpoint/2010/main" val="630517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cite anything?</a:t>
            </a:r>
            <a:endParaRPr lang="en-US" dirty="0"/>
          </a:p>
        </p:txBody>
      </p:sp>
      <p:sp>
        <p:nvSpPr>
          <p:cNvPr id="3" name="Content Placeholder 2"/>
          <p:cNvSpPr>
            <a:spLocks noGrp="1"/>
          </p:cNvSpPr>
          <p:nvPr>
            <p:ph idx="1"/>
          </p:nvPr>
        </p:nvSpPr>
        <p:spPr/>
        <p:txBody>
          <a:bodyPr numCol="2">
            <a:normAutofit/>
          </a:bodyPr>
          <a:lstStyle/>
          <a:p>
            <a:pPr marL="0" indent="0">
              <a:buNone/>
            </a:pPr>
            <a:r>
              <a:rPr lang="en-US" dirty="0" smtClean="0"/>
              <a:t>Paying homage</a:t>
            </a:r>
            <a:endParaRPr lang="en-US" dirty="0"/>
          </a:p>
          <a:p>
            <a:pPr marL="0" indent="0">
              <a:buNone/>
            </a:pPr>
            <a:r>
              <a:rPr lang="en-US" dirty="0"/>
              <a:t>Giving </a:t>
            </a:r>
            <a:r>
              <a:rPr lang="en-US" dirty="0" smtClean="0"/>
              <a:t>credit</a:t>
            </a:r>
            <a:endParaRPr lang="en-US" dirty="0"/>
          </a:p>
          <a:p>
            <a:pPr marL="0" indent="0">
              <a:buNone/>
            </a:pPr>
            <a:r>
              <a:rPr lang="en-US" dirty="0" smtClean="0"/>
              <a:t>Identifying methodology</a:t>
            </a:r>
            <a:endParaRPr lang="en-US" dirty="0"/>
          </a:p>
          <a:p>
            <a:pPr marL="0" indent="0">
              <a:buNone/>
            </a:pPr>
            <a:r>
              <a:rPr lang="en-US" dirty="0"/>
              <a:t>Background reading </a:t>
            </a:r>
          </a:p>
          <a:p>
            <a:pPr marL="0" indent="0">
              <a:buNone/>
            </a:pPr>
            <a:r>
              <a:rPr lang="en-US" dirty="0"/>
              <a:t>Correcting own </a:t>
            </a:r>
            <a:r>
              <a:rPr lang="en-US" dirty="0" smtClean="0"/>
              <a:t>work</a:t>
            </a:r>
            <a:endParaRPr lang="en-US" dirty="0"/>
          </a:p>
          <a:p>
            <a:pPr marL="0" indent="0">
              <a:buNone/>
            </a:pPr>
            <a:r>
              <a:rPr lang="en-US" dirty="0"/>
              <a:t>Correcting other’s </a:t>
            </a:r>
            <a:r>
              <a:rPr lang="en-US" dirty="0" smtClean="0"/>
              <a:t>work</a:t>
            </a:r>
            <a:endParaRPr lang="en-US" dirty="0"/>
          </a:p>
          <a:p>
            <a:pPr marL="0" indent="0">
              <a:buNone/>
            </a:pPr>
            <a:r>
              <a:rPr lang="en-US" dirty="0" err="1"/>
              <a:t>Criticising</a:t>
            </a:r>
            <a:r>
              <a:rPr lang="en-US" dirty="0"/>
              <a:t> previous </a:t>
            </a:r>
            <a:r>
              <a:rPr lang="en-US" dirty="0" smtClean="0"/>
              <a:t>work</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Alerting </a:t>
            </a:r>
            <a:r>
              <a:rPr lang="en-US" dirty="0"/>
              <a:t>re: forthcoming </a:t>
            </a:r>
            <a:r>
              <a:rPr lang="en-US" dirty="0" smtClean="0"/>
              <a:t>work</a:t>
            </a:r>
            <a:endParaRPr lang="en-US" dirty="0"/>
          </a:p>
          <a:p>
            <a:pPr marL="0" indent="0">
              <a:buNone/>
            </a:pPr>
            <a:r>
              <a:rPr lang="en-US" dirty="0"/>
              <a:t>Providing </a:t>
            </a:r>
            <a:r>
              <a:rPr lang="en-US" dirty="0" smtClean="0"/>
              <a:t>leads</a:t>
            </a:r>
            <a:endParaRPr lang="en-US" dirty="0"/>
          </a:p>
          <a:p>
            <a:pPr marL="0" indent="0">
              <a:buNone/>
            </a:pPr>
            <a:r>
              <a:rPr lang="en-US" dirty="0"/>
              <a:t>Authenticating data </a:t>
            </a:r>
          </a:p>
          <a:p>
            <a:pPr marL="0" indent="0">
              <a:buNone/>
            </a:pPr>
            <a:r>
              <a:rPr lang="en-US" dirty="0"/>
              <a:t>Identifying the original </a:t>
            </a:r>
            <a:r>
              <a:rPr lang="en-US" dirty="0" smtClean="0"/>
              <a:t>paper</a:t>
            </a:r>
            <a:endParaRPr lang="en-US" dirty="0"/>
          </a:p>
          <a:p>
            <a:pPr marL="0" indent="0">
              <a:buNone/>
            </a:pPr>
            <a:r>
              <a:rPr lang="en-US" dirty="0"/>
              <a:t>Arguing with </a:t>
            </a:r>
            <a:r>
              <a:rPr lang="en-US" dirty="0" smtClean="0"/>
              <a:t>others</a:t>
            </a:r>
            <a:endParaRPr lang="en-US" dirty="0"/>
          </a:p>
          <a:p>
            <a:pPr marL="0" indent="0">
              <a:buNone/>
            </a:pPr>
            <a:r>
              <a:rPr lang="en-US" dirty="0"/>
              <a:t>Disputing the work of </a:t>
            </a:r>
            <a:r>
              <a:rPr lang="en-US" dirty="0" smtClean="0"/>
              <a:t>others</a:t>
            </a:r>
            <a:endParaRPr lang="en-US" dirty="0"/>
          </a:p>
          <a:p>
            <a:pPr marL="0" indent="0">
              <a:buNone/>
            </a:pPr>
            <a:r>
              <a:rPr lang="en-US" dirty="0"/>
              <a:t>+more...</a:t>
            </a:r>
          </a:p>
          <a:p>
            <a:pPr marL="0" indent="0">
              <a:buNone/>
            </a:pPr>
            <a:endParaRPr lang="en-US" dirty="0"/>
          </a:p>
        </p:txBody>
      </p:sp>
      <p:sp>
        <p:nvSpPr>
          <p:cNvPr id="4" name="Rectangle 3"/>
          <p:cNvSpPr/>
          <p:nvPr/>
        </p:nvSpPr>
        <p:spPr>
          <a:xfrm>
            <a:off x="1787769" y="5292412"/>
            <a:ext cx="7268308" cy="369332"/>
          </a:xfrm>
          <a:prstGeom prst="rect">
            <a:avLst/>
          </a:prstGeom>
        </p:spPr>
        <p:txBody>
          <a:bodyPr wrap="square">
            <a:spAutoFit/>
          </a:bodyPr>
          <a:lstStyle/>
          <a:p>
            <a:r>
              <a:rPr lang="en-US" dirty="0"/>
              <a:t>Garfield, E. (1996) When to cite. Library </a:t>
            </a:r>
            <a:r>
              <a:rPr lang="en-US" dirty="0" smtClean="0"/>
              <a:t>Quarterly, </a:t>
            </a:r>
            <a:r>
              <a:rPr lang="en-US" dirty="0"/>
              <a:t>66 (4): 449-458</a:t>
            </a:r>
          </a:p>
        </p:txBody>
      </p:sp>
    </p:spTree>
    <p:extLst>
      <p:ext uri="{BB962C8B-B14F-4D97-AF65-F5344CB8AC3E}">
        <p14:creationId xmlns:p14="http://schemas.microsoft.com/office/powerpoint/2010/main" val="7784456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cite data?</a:t>
            </a:r>
            <a:endParaRPr lang="en-US" dirty="0"/>
          </a:p>
        </p:txBody>
      </p:sp>
      <p:sp>
        <p:nvSpPr>
          <p:cNvPr id="3" name="Content Placeholder 2"/>
          <p:cNvSpPr>
            <a:spLocks noGrp="1"/>
          </p:cNvSpPr>
          <p:nvPr>
            <p:ph idx="1"/>
          </p:nvPr>
        </p:nvSpPr>
        <p:spPr/>
        <p:txBody>
          <a:bodyPr numCol="2">
            <a:normAutofit/>
          </a:bodyPr>
          <a:lstStyle/>
          <a:p>
            <a:pPr marL="0" indent="0">
              <a:buNone/>
            </a:pPr>
            <a:r>
              <a:rPr lang="en-US" dirty="0" smtClean="0"/>
              <a:t>Paying homage</a:t>
            </a:r>
            <a:endParaRPr lang="en-US" dirty="0"/>
          </a:p>
          <a:p>
            <a:pPr marL="0" indent="0">
              <a:buNone/>
            </a:pPr>
            <a:r>
              <a:rPr lang="en-US" b="1" dirty="0"/>
              <a:t>Giving </a:t>
            </a:r>
            <a:r>
              <a:rPr lang="en-US" b="1" dirty="0" smtClean="0"/>
              <a:t>credit</a:t>
            </a:r>
            <a:endParaRPr lang="en-US" b="1" dirty="0"/>
          </a:p>
          <a:p>
            <a:pPr marL="0" indent="0">
              <a:buNone/>
            </a:pPr>
            <a:r>
              <a:rPr lang="en-US" dirty="0" smtClean="0"/>
              <a:t>Identifying methodology</a:t>
            </a:r>
            <a:endParaRPr lang="en-US" dirty="0"/>
          </a:p>
          <a:p>
            <a:pPr marL="0" indent="0">
              <a:buNone/>
            </a:pPr>
            <a:r>
              <a:rPr lang="en-US" dirty="0"/>
              <a:t>Background reading </a:t>
            </a:r>
          </a:p>
          <a:p>
            <a:pPr marL="0" indent="0">
              <a:buNone/>
            </a:pPr>
            <a:r>
              <a:rPr lang="en-US" dirty="0"/>
              <a:t>Correcting own </a:t>
            </a:r>
            <a:r>
              <a:rPr lang="en-US" dirty="0" smtClean="0"/>
              <a:t>work</a:t>
            </a:r>
            <a:endParaRPr lang="en-US" dirty="0"/>
          </a:p>
          <a:p>
            <a:pPr marL="0" indent="0">
              <a:buNone/>
            </a:pPr>
            <a:r>
              <a:rPr lang="en-US" dirty="0"/>
              <a:t>Correcting other’s </a:t>
            </a:r>
            <a:r>
              <a:rPr lang="en-US" dirty="0" smtClean="0"/>
              <a:t>work</a:t>
            </a:r>
            <a:endParaRPr lang="en-US" dirty="0"/>
          </a:p>
          <a:p>
            <a:pPr marL="0" indent="0">
              <a:buNone/>
            </a:pPr>
            <a:r>
              <a:rPr lang="en-US" dirty="0" smtClean="0"/>
              <a:t>Criticizing </a:t>
            </a:r>
            <a:r>
              <a:rPr lang="en-US" dirty="0"/>
              <a:t>previous </a:t>
            </a:r>
            <a:r>
              <a:rPr lang="en-US" dirty="0" smtClean="0"/>
              <a:t>work</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Alerting </a:t>
            </a:r>
            <a:r>
              <a:rPr lang="en-US" dirty="0"/>
              <a:t>re: forthcoming </a:t>
            </a:r>
            <a:r>
              <a:rPr lang="en-US" dirty="0" smtClean="0"/>
              <a:t>work</a:t>
            </a:r>
            <a:endParaRPr lang="en-US" dirty="0"/>
          </a:p>
          <a:p>
            <a:pPr marL="0" indent="0">
              <a:buNone/>
            </a:pPr>
            <a:r>
              <a:rPr lang="en-US" dirty="0"/>
              <a:t>Providing </a:t>
            </a:r>
            <a:r>
              <a:rPr lang="en-US" dirty="0" smtClean="0"/>
              <a:t>leads</a:t>
            </a:r>
            <a:endParaRPr lang="en-US" dirty="0"/>
          </a:p>
          <a:p>
            <a:pPr marL="0" indent="0">
              <a:buNone/>
            </a:pPr>
            <a:r>
              <a:rPr lang="en-US" b="1" dirty="0"/>
              <a:t>Authenticating data </a:t>
            </a:r>
          </a:p>
          <a:p>
            <a:pPr marL="0" indent="0">
              <a:buNone/>
            </a:pPr>
            <a:r>
              <a:rPr lang="en-US" dirty="0"/>
              <a:t>Identifying the original </a:t>
            </a:r>
            <a:r>
              <a:rPr lang="en-US" dirty="0" smtClean="0"/>
              <a:t>paper</a:t>
            </a:r>
            <a:endParaRPr lang="en-US" dirty="0"/>
          </a:p>
          <a:p>
            <a:pPr marL="0" indent="0">
              <a:buNone/>
            </a:pPr>
            <a:r>
              <a:rPr lang="en-US" b="1" dirty="0"/>
              <a:t>Arguing with </a:t>
            </a:r>
            <a:r>
              <a:rPr lang="en-US" b="1" dirty="0" smtClean="0"/>
              <a:t>others</a:t>
            </a:r>
            <a:endParaRPr lang="en-US" b="1" dirty="0"/>
          </a:p>
          <a:p>
            <a:pPr marL="0" indent="0">
              <a:buNone/>
            </a:pPr>
            <a:r>
              <a:rPr lang="en-US" b="1" dirty="0"/>
              <a:t>Disputing the work of </a:t>
            </a:r>
            <a:r>
              <a:rPr lang="en-US" b="1" dirty="0" smtClean="0"/>
              <a:t>others</a:t>
            </a:r>
            <a:endParaRPr lang="en-US" b="1" dirty="0"/>
          </a:p>
          <a:p>
            <a:pPr marL="0" indent="0">
              <a:buNone/>
            </a:pPr>
            <a:r>
              <a:rPr lang="en-US" dirty="0"/>
              <a:t>+more...</a:t>
            </a:r>
          </a:p>
          <a:p>
            <a:pPr marL="0" indent="0">
              <a:buNone/>
            </a:pPr>
            <a:endParaRPr lang="en-US" dirty="0"/>
          </a:p>
        </p:txBody>
      </p:sp>
      <p:sp>
        <p:nvSpPr>
          <p:cNvPr id="4" name="Rectangle 3"/>
          <p:cNvSpPr/>
          <p:nvPr/>
        </p:nvSpPr>
        <p:spPr>
          <a:xfrm>
            <a:off x="1787769" y="5292412"/>
            <a:ext cx="7268308" cy="369332"/>
          </a:xfrm>
          <a:prstGeom prst="rect">
            <a:avLst/>
          </a:prstGeom>
        </p:spPr>
        <p:txBody>
          <a:bodyPr wrap="square">
            <a:spAutoFit/>
          </a:bodyPr>
          <a:lstStyle/>
          <a:p>
            <a:r>
              <a:rPr lang="en-US" dirty="0"/>
              <a:t>Garfield, E. (1996) When to cite. Library </a:t>
            </a:r>
            <a:r>
              <a:rPr lang="en-US" dirty="0" smtClean="0"/>
              <a:t>Quarterly, </a:t>
            </a:r>
            <a:r>
              <a:rPr lang="en-US" dirty="0"/>
              <a:t>66 (4): 449-458</a:t>
            </a:r>
          </a:p>
        </p:txBody>
      </p:sp>
    </p:spTree>
    <p:extLst>
      <p:ext uri="{BB962C8B-B14F-4D97-AF65-F5344CB8AC3E}">
        <p14:creationId xmlns:p14="http://schemas.microsoft.com/office/powerpoint/2010/main" val="8654939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1290" y="199584"/>
            <a:ext cx="7242330" cy="5437423"/>
          </a:xfrm>
          <a:prstGeom prst="rect">
            <a:avLst/>
          </a:prstGeom>
        </p:spPr>
      </p:pic>
      <p:sp>
        <p:nvSpPr>
          <p:cNvPr id="3" name="TextBox 2"/>
          <p:cNvSpPr txBox="1"/>
          <p:nvPr/>
        </p:nvSpPr>
        <p:spPr>
          <a:xfrm>
            <a:off x="4506324" y="5508299"/>
            <a:ext cx="4489104" cy="246221"/>
          </a:xfrm>
          <a:prstGeom prst="rect">
            <a:avLst/>
          </a:prstGeom>
          <a:noFill/>
        </p:spPr>
        <p:txBody>
          <a:bodyPr wrap="none" rtlCol="0">
            <a:spAutoFit/>
          </a:bodyPr>
          <a:lstStyle/>
          <a:p>
            <a:r>
              <a:rPr lang="en-US" sz="1000" dirty="0" smtClean="0"/>
              <a:t>c/o </a:t>
            </a:r>
            <a:r>
              <a:rPr lang="en-US" sz="1000" dirty="0"/>
              <a:t>Micah Altman http://</a:t>
            </a:r>
            <a:r>
              <a:rPr lang="en-US" sz="1000" dirty="0" err="1"/>
              <a:t>www.slideshare.net</a:t>
            </a:r>
            <a:r>
              <a:rPr lang="en-US" sz="1000" dirty="0"/>
              <a:t>/</a:t>
            </a:r>
            <a:r>
              <a:rPr lang="en-US" sz="1000" dirty="0" err="1"/>
              <a:t>drmaltman</a:t>
            </a:r>
            <a:r>
              <a:rPr lang="en-US" sz="1000" dirty="0"/>
              <a:t>/data-</a:t>
            </a:r>
            <a:r>
              <a:rPr lang="en-US" sz="1000" dirty="0" err="1"/>
              <a:t>citationsynthesisteaser</a:t>
            </a:r>
            <a:endParaRPr lang="en-US" sz="1000" dirty="0"/>
          </a:p>
        </p:txBody>
      </p:sp>
    </p:spTree>
    <p:extLst>
      <p:ext uri="{BB962C8B-B14F-4D97-AF65-F5344CB8AC3E}">
        <p14:creationId xmlns:p14="http://schemas.microsoft.com/office/powerpoint/2010/main" val="14501773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26828"/>
            <a:ext cx="8229600" cy="2999335"/>
          </a:xfrm>
        </p:spPr>
        <p:txBody>
          <a:bodyPr>
            <a:normAutofit/>
          </a:bodyPr>
          <a:lstStyle/>
          <a:p>
            <a:pPr marL="0" indent="0" algn="ctr">
              <a:buNone/>
            </a:pPr>
            <a:r>
              <a:rPr lang="en-US" dirty="0" smtClean="0"/>
              <a:t>Data Citation Principles </a:t>
            </a: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375338" y="1500844"/>
            <a:ext cx="4608022" cy="1078159"/>
          </a:xfrm>
          <a:prstGeom prst="rect">
            <a:avLst/>
          </a:prstGeom>
        </p:spPr>
      </p:pic>
      <p:sp>
        <p:nvSpPr>
          <p:cNvPr id="5" name="TextBox 4"/>
          <p:cNvSpPr txBox="1"/>
          <p:nvPr/>
        </p:nvSpPr>
        <p:spPr>
          <a:xfrm>
            <a:off x="6063376" y="9834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3441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body" idx="13"/>
          </p:nvPr>
        </p:nvSpPr>
        <p:spPr>
          <a:xfrm>
            <a:off x="1075231" y="4924723"/>
            <a:ext cx="7358063" cy="793294"/>
          </a:xfrm>
          <a:prstGeom prst="rect">
            <a:avLst/>
          </a:prstGeom>
        </p:spPr>
        <p:txBody>
          <a:bodyPr/>
          <a:lstStyle/>
          <a:p>
            <a:pPr algn="l"/>
            <a:r>
              <a:rPr b="1">
                <a:latin typeface="Helvetica"/>
                <a:ea typeface="Helvetica"/>
                <a:cs typeface="Helvetica"/>
                <a:sym typeface="Helvetica"/>
              </a:rPr>
              <a:t>Open Refine</a:t>
            </a:r>
            <a:r>
              <a:t> is a compromise between a GUI and a Database. It gives you the power of data cleaning using advanced programming techniques, but allows you to do the same kind of data munging as Excel</a:t>
            </a:r>
          </a:p>
        </p:txBody>
      </p:sp>
      <p:pic>
        <p:nvPicPr>
          <p:cNvPr id="131" name="pasted-image.png"/>
          <p:cNvPicPr>
            <a:picLocks noChangeAspect="1"/>
          </p:cNvPicPr>
          <p:nvPr/>
        </p:nvPicPr>
        <p:blipFill>
          <a:blip r:embed="rId2">
            <a:extLst/>
          </a:blip>
          <a:stretch>
            <a:fillRect/>
          </a:stretch>
        </p:blipFill>
        <p:spPr>
          <a:xfrm>
            <a:off x="3259379" y="1761502"/>
            <a:ext cx="2625242" cy="2454602"/>
          </a:xfrm>
          <a:prstGeom prst="rect">
            <a:avLst/>
          </a:prstGeom>
          <a:ln w="12700">
            <a:miter lim="400000"/>
          </a:ln>
        </p:spPr>
      </p:pic>
    </p:spTree>
    <p:extLst>
      <p:ext uri="{BB962C8B-B14F-4D97-AF65-F5344CB8AC3E}">
        <p14:creationId xmlns:p14="http://schemas.microsoft.com/office/powerpoint/2010/main" val="1613340094"/>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11923"/>
            <a:ext cx="8229600" cy="4312783"/>
          </a:xfrm>
        </p:spPr>
        <p:txBody>
          <a:bodyPr>
            <a:normAutofit/>
          </a:bodyPr>
          <a:lstStyle/>
          <a:p>
            <a:pPr marL="0" indent="0">
              <a:buNone/>
            </a:pPr>
            <a:r>
              <a:rPr lang="en-US" dirty="0" smtClean="0"/>
              <a:t>Working group goals:</a:t>
            </a:r>
          </a:p>
          <a:p>
            <a:r>
              <a:rPr lang="en-US" dirty="0" smtClean="0"/>
              <a:t>Purpose, </a:t>
            </a:r>
            <a:r>
              <a:rPr lang="en-US" dirty="0"/>
              <a:t>function and attributes of citations.  </a:t>
            </a:r>
            <a:endParaRPr lang="en-US" dirty="0" smtClean="0"/>
          </a:p>
          <a:p>
            <a:r>
              <a:rPr lang="en-US" dirty="0" smtClean="0"/>
              <a:t>Find balance between human </a:t>
            </a:r>
            <a:r>
              <a:rPr lang="en-US" dirty="0"/>
              <a:t>understandable and machine-</a:t>
            </a:r>
            <a:r>
              <a:rPr lang="en-US" dirty="0" smtClean="0"/>
              <a:t>actionable. </a:t>
            </a:r>
            <a:r>
              <a:rPr lang="en-US" dirty="0"/>
              <a:t> </a:t>
            </a:r>
          </a:p>
          <a:p>
            <a:r>
              <a:rPr lang="en-US" dirty="0" smtClean="0"/>
              <a:t>Not </a:t>
            </a:r>
            <a:r>
              <a:rPr lang="en-US" dirty="0"/>
              <a:t>comprehensive recommendations for data stewardship.  </a:t>
            </a:r>
            <a:endParaRPr lang="en-US" dirty="0" smtClean="0"/>
          </a:p>
          <a:p>
            <a:r>
              <a:rPr lang="en-US" dirty="0"/>
              <a:t>E</a:t>
            </a:r>
            <a:r>
              <a:rPr lang="en-US" dirty="0" smtClean="0"/>
              <a:t>ncourage </a:t>
            </a:r>
            <a:r>
              <a:rPr lang="en-US" dirty="0"/>
              <a:t>communities to develop practices and tools that embody these principles.</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457200" y="274638"/>
            <a:ext cx="3962400" cy="927100"/>
          </a:xfrm>
          <a:prstGeom prst="rect">
            <a:avLst/>
          </a:prstGeom>
        </p:spPr>
      </p:pic>
      <p:sp>
        <p:nvSpPr>
          <p:cNvPr id="5" name="TextBox 4"/>
          <p:cNvSpPr txBox="1"/>
          <p:nvPr/>
        </p:nvSpPr>
        <p:spPr>
          <a:xfrm>
            <a:off x="6063376" y="98346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2007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smtClean="0"/>
              <a:t>Importance</a:t>
            </a:r>
            <a:endParaRPr lang="en-US" dirty="0" smtClean="0"/>
          </a:p>
          <a:p>
            <a:pPr marL="0" indent="0">
              <a:buNone/>
            </a:pPr>
            <a:r>
              <a:rPr lang="en-US" dirty="0" smtClean="0"/>
              <a:t>Data </a:t>
            </a:r>
            <a:r>
              <a:rPr lang="en-US" dirty="0"/>
              <a:t>should be considered legitimate, citable products of research. Data citations should be accorded the same importance in the scholarly record as citations of other research objects, such as </a:t>
            </a:r>
            <a:r>
              <a:rPr lang="en-US" dirty="0" smtClean="0"/>
              <a:t>publications.</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20080035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Credit and Attribution</a:t>
            </a:r>
          </a:p>
          <a:p>
            <a:pPr marL="0" indent="0">
              <a:buNone/>
            </a:pPr>
            <a:r>
              <a:rPr lang="en-US" dirty="0"/>
              <a:t>Data citations should facilitate giving scholarly credit and normative and legal attribution to all contributors to the data, recognizing that a single style or mechanism of attribution may not be applicable to all data</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8109757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5.56.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06" y="92207"/>
            <a:ext cx="4865080" cy="1227228"/>
          </a:xfrm>
          <a:prstGeom prst="rect">
            <a:avLst/>
          </a:prstGeom>
        </p:spPr>
      </p:pic>
      <p:pic>
        <p:nvPicPr>
          <p:cNvPr id="5" name="Picture 4" descr="Screen Shot 2015-02-08 at 5.5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769" y="92207"/>
            <a:ext cx="3653389" cy="5466485"/>
          </a:xfrm>
          <a:prstGeom prst="rect">
            <a:avLst/>
          </a:prstGeom>
        </p:spPr>
      </p:pic>
    </p:spTree>
    <p:extLst>
      <p:ext uri="{BB962C8B-B14F-4D97-AF65-F5344CB8AC3E}">
        <p14:creationId xmlns:p14="http://schemas.microsoft.com/office/powerpoint/2010/main" val="21388450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Evidence</a:t>
            </a:r>
          </a:p>
          <a:p>
            <a:pPr marL="0" indent="0">
              <a:buNone/>
            </a:pPr>
            <a:r>
              <a:rPr lang="en-US" dirty="0"/>
              <a:t>In scholarly literature, whenever and wherever a claim relies upon data, the corresponding data should be </a:t>
            </a:r>
            <a:r>
              <a:rPr lang="en-US" dirty="0" smtClean="0"/>
              <a:t>cited. </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8400554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5.49.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9" y="954237"/>
            <a:ext cx="6281615" cy="2151888"/>
          </a:xfrm>
          <a:prstGeom prst="rect">
            <a:avLst/>
          </a:prstGeom>
        </p:spPr>
      </p:pic>
      <p:pic>
        <p:nvPicPr>
          <p:cNvPr id="5" name="Picture 4" descr="Screen Shot 2015-02-08 at 5.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846" y="3109546"/>
            <a:ext cx="6727801" cy="1322754"/>
          </a:xfrm>
          <a:prstGeom prst="rect">
            <a:avLst/>
          </a:prstGeom>
        </p:spPr>
      </p:pic>
      <p:pic>
        <p:nvPicPr>
          <p:cNvPr id="7" name="Picture 6" descr="Screen Shot 2015-02-08 at 5.51.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4779" y="4562429"/>
            <a:ext cx="6651868" cy="930807"/>
          </a:xfrm>
          <a:prstGeom prst="rect">
            <a:avLst/>
          </a:prstGeom>
        </p:spPr>
      </p:pic>
    </p:spTree>
    <p:extLst>
      <p:ext uri="{BB962C8B-B14F-4D97-AF65-F5344CB8AC3E}">
        <p14:creationId xmlns:p14="http://schemas.microsoft.com/office/powerpoint/2010/main" val="12543687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Unique Identification</a:t>
            </a:r>
          </a:p>
          <a:p>
            <a:pPr marL="0" indent="0">
              <a:buNone/>
            </a:pPr>
            <a:r>
              <a:rPr lang="en-US" dirty="0"/>
              <a:t>A data citation should include a persistent method for identification that is machine actionable, globally unique, and widely used by a community[</a:t>
            </a:r>
            <a:r>
              <a:rPr lang="en-US" dirty="0">
                <a:hlinkClick r:id="rId2"/>
              </a:rPr>
              <a:t>4</a:t>
            </a:r>
            <a:r>
              <a:rPr lang="en-US" dirty="0"/>
              <a:t>].</a:t>
            </a:r>
          </a:p>
          <a:p>
            <a:pPr marL="0" indent="0">
              <a:buNone/>
            </a:pPr>
            <a:endParaRPr lang="en-US" dirty="0"/>
          </a:p>
        </p:txBody>
      </p:sp>
      <p:pic>
        <p:nvPicPr>
          <p:cNvPr id="5" name="Picture 4"/>
          <p:cNvPicPr>
            <a:picLocks noChangeAspect="1"/>
          </p:cNvPicPr>
          <p:nvPr/>
        </p:nvPicPr>
        <p:blipFill>
          <a:blip r:embed="rId3">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3885163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6604" y="1084384"/>
            <a:ext cx="8107550" cy="4027280"/>
          </a:xfrm>
          <a:prstGeom prst="rect">
            <a:avLst/>
          </a:prstGeom>
        </p:spPr>
      </p:pic>
    </p:spTree>
    <p:extLst>
      <p:ext uri="{BB962C8B-B14F-4D97-AF65-F5344CB8AC3E}">
        <p14:creationId xmlns:p14="http://schemas.microsoft.com/office/powerpoint/2010/main" val="1443671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Access</a:t>
            </a:r>
          </a:p>
          <a:p>
            <a:pPr marL="0" indent="0">
              <a:buNone/>
            </a:pPr>
            <a:r>
              <a:rPr lang="en-US" dirty="0"/>
              <a:t>Data citations should facilitate access to the data themselves and to such associated metadata, documentation, code, and other materials, as are necessary for both humans and machines to make informed use of the referenced </a:t>
            </a:r>
            <a:r>
              <a:rPr lang="en-US" dirty="0" smtClean="0"/>
              <a:t>data.</a:t>
            </a:r>
            <a:endParaRPr lang="en-US" dirty="0"/>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519735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0711"/>
            <a:ext cx="3379076" cy="1143000"/>
          </a:xfrm>
        </p:spPr>
        <p:txBody>
          <a:bodyPr>
            <a:normAutofit/>
          </a:bodyPr>
          <a:lstStyle/>
          <a:p>
            <a:r>
              <a:rPr lang="en-US" dirty="0" smtClean="0"/>
              <a:t>Where should the identifier resolve?</a:t>
            </a:r>
            <a:endParaRPr lang="en-US" dirty="0"/>
          </a:p>
        </p:txBody>
      </p:sp>
      <p:sp>
        <p:nvSpPr>
          <p:cNvPr id="3" name="Content Placeholder 2"/>
          <p:cNvSpPr>
            <a:spLocks noGrp="1"/>
          </p:cNvSpPr>
          <p:nvPr>
            <p:ph idx="1"/>
          </p:nvPr>
        </p:nvSpPr>
        <p:spPr/>
        <p:txBody>
          <a:bodyPr/>
          <a:lstStyle/>
          <a:p>
            <a:pPr marL="0" indent="0">
              <a:buNone/>
            </a:pPr>
            <a:endParaRPr lang="en-US" dirty="0" smtClean="0">
              <a:hlinkClick r:id="rId2"/>
            </a:endParaRPr>
          </a:p>
          <a:p>
            <a:pPr marL="0" indent="0">
              <a:buNone/>
            </a:pPr>
            <a:endParaRPr lang="en-US" dirty="0">
              <a:hlinkClick r:id="rId2"/>
            </a:endParaRPr>
          </a:p>
          <a:p>
            <a:pPr marL="0" indent="0">
              <a:buNone/>
            </a:pPr>
            <a:r>
              <a:rPr lang="en-US" sz="2000" dirty="0" smtClean="0">
                <a:hlinkClick r:id="rId2"/>
              </a:rPr>
              <a:t>http</a:t>
            </a:r>
            <a:r>
              <a:rPr lang="en-US" sz="2000" dirty="0">
                <a:hlinkClick r:id="rId2"/>
              </a:rPr>
              <a:t>://dx.doi.org/10.3334</a:t>
            </a:r>
            <a:r>
              <a:rPr lang="en-US" sz="2000" dirty="0" smtClean="0">
                <a:hlinkClick r:id="rId2"/>
              </a:rPr>
              <a:t>/</a:t>
            </a:r>
          </a:p>
          <a:p>
            <a:pPr marL="0" indent="0">
              <a:buNone/>
            </a:pPr>
            <a:r>
              <a:rPr lang="en-US" sz="2000" dirty="0" smtClean="0">
                <a:hlinkClick r:id="rId2"/>
              </a:rPr>
              <a:t>ORNLDAAC</a:t>
            </a:r>
            <a:r>
              <a:rPr lang="en-US" sz="2000" dirty="0">
                <a:hlinkClick r:id="rId2"/>
              </a:rPr>
              <a:t>/1081</a:t>
            </a:r>
            <a:endParaRPr lang="en-US" sz="2000" dirty="0"/>
          </a:p>
        </p:txBody>
      </p:sp>
      <p:pic>
        <p:nvPicPr>
          <p:cNvPr id="4" name="Picture 3" descr="Screen Shot 2015-02-08 at 5.25.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852" y="-156309"/>
            <a:ext cx="4981148" cy="5597769"/>
          </a:xfrm>
          <a:prstGeom prst="rect">
            <a:avLst/>
          </a:prstGeom>
        </p:spPr>
      </p:pic>
      <p:cxnSp>
        <p:nvCxnSpPr>
          <p:cNvPr id="6" name="Straight Arrow Connector 5"/>
          <p:cNvCxnSpPr/>
          <p:nvPr/>
        </p:nvCxnSpPr>
        <p:spPr>
          <a:xfrm>
            <a:off x="3214077" y="3311769"/>
            <a:ext cx="7620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43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body" idx="1"/>
          </p:nvPr>
        </p:nvSpPr>
        <p:spPr>
          <a:prstGeom prst="rect">
            <a:avLst/>
          </a:prstGeom>
        </p:spPr>
        <p:txBody>
          <a:bodyPr>
            <a:normAutofit fontScale="92500" lnSpcReduction="20000"/>
          </a:bodyPr>
          <a:lstStyle/>
          <a:p>
            <a:pPr marL="240646" indent="-240646" defTabSz="316278">
              <a:spcBef>
                <a:spcPts val="2250"/>
              </a:spcBef>
              <a:defRPr sz="2772"/>
            </a:pPr>
            <a:endParaRPr/>
          </a:p>
          <a:p>
            <a:pPr marL="240646" indent="-240646" defTabSz="316278">
              <a:spcBef>
                <a:spcPts val="2250"/>
              </a:spcBef>
              <a:defRPr sz="2772"/>
            </a:pPr>
            <a:r>
              <a:t>Behaves like a database…?</a:t>
            </a:r>
          </a:p>
          <a:p>
            <a:pPr marL="721939" lvl="2" indent="-240646" defTabSz="316278">
              <a:spcBef>
                <a:spcPts val="2250"/>
              </a:spcBef>
              <a:defRPr sz="2772"/>
            </a:pPr>
            <a:r>
              <a:t>Tables ‘view’</a:t>
            </a:r>
          </a:p>
          <a:p>
            <a:pPr marL="721939" lvl="2" indent="-240646" defTabSz="316278">
              <a:spcBef>
                <a:spcPts val="2250"/>
              </a:spcBef>
              <a:defRPr sz="2772"/>
            </a:pPr>
            <a:r>
              <a:t>Actions are performed on Rows and Columns </a:t>
            </a:r>
          </a:p>
          <a:p>
            <a:pPr marL="721939" lvl="2" indent="-240646" defTabSz="316278">
              <a:spcBef>
                <a:spcPts val="2250"/>
              </a:spcBef>
              <a:defRPr sz="2772"/>
            </a:pPr>
            <a:r>
              <a:t>Individual cells are editable. </a:t>
            </a:r>
          </a:p>
          <a:p>
            <a:pPr marL="240646" indent="-240646" defTabSz="316278">
              <a:spcBef>
                <a:spcPts val="2250"/>
              </a:spcBef>
              <a:defRPr sz="2772"/>
            </a:pPr>
            <a:r>
              <a:t>No formulas stored in cells.</a:t>
            </a:r>
          </a:p>
          <a:p>
            <a:pPr marL="721939" lvl="2" indent="-240646" defTabSz="316278">
              <a:spcBef>
                <a:spcPts val="2250"/>
              </a:spcBef>
              <a:defRPr sz="2772"/>
            </a:pPr>
            <a:r>
              <a:t>Operations are logged, and repeatable (!) </a:t>
            </a:r>
          </a:p>
          <a:p>
            <a:pPr marL="240646" indent="-240646" defTabSz="316278">
              <a:spcBef>
                <a:spcPts val="2250"/>
              </a:spcBef>
              <a:defRPr sz="2772"/>
            </a:pPr>
            <a:r>
              <a:t>Facets</a:t>
            </a:r>
          </a:p>
          <a:p>
            <a:pPr marL="962585" lvl="3" indent="-240646" defTabSz="316278">
              <a:spcBef>
                <a:spcPts val="2250"/>
              </a:spcBef>
              <a:defRPr sz="2772"/>
            </a:pPr>
            <a:r>
              <a:t>Summarizes data into sortable tables</a:t>
            </a:r>
          </a:p>
        </p:txBody>
      </p:sp>
    </p:spTree>
    <p:extLst>
      <p:ext uri="{BB962C8B-B14F-4D97-AF65-F5344CB8AC3E}">
        <p14:creationId xmlns:p14="http://schemas.microsoft.com/office/powerpoint/2010/main" val="1278432836"/>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Persistence</a:t>
            </a:r>
          </a:p>
          <a:p>
            <a:pPr marL="0" indent="0">
              <a:buNone/>
            </a:pPr>
            <a:r>
              <a:rPr lang="en-US" dirty="0"/>
              <a:t>Unique identifiers, and metadata describing the data, and its disposition, should persist --  even beyond the lifespan of the data they describe</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7686990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t>Specificity and Verifiability </a:t>
            </a:r>
          </a:p>
          <a:p>
            <a:pPr marL="0" indent="0">
              <a:buNone/>
            </a:pPr>
            <a:r>
              <a:rPr lang="en-US" sz="2800" dirty="0"/>
              <a:t>Data citations should facilitate identification of, access to, and verification of the specific data that support a claim.  Citations or citation metadata should include information about provenance and fixity sufficient to facilitate </a:t>
            </a:r>
            <a:r>
              <a:rPr lang="en-US" sz="2800" dirty="0" err="1"/>
              <a:t>verfiying</a:t>
            </a:r>
            <a:r>
              <a:rPr lang="en-US" sz="2800" dirty="0"/>
              <a:t> that the specific </a:t>
            </a:r>
            <a:r>
              <a:rPr lang="en-US" sz="2800" dirty="0" err="1"/>
              <a:t>timeslice</a:t>
            </a:r>
            <a:r>
              <a:rPr lang="en-US" sz="2800" dirty="0"/>
              <a:t>, version and/or granular portion of data </a:t>
            </a:r>
            <a:r>
              <a:rPr lang="en-US" sz="2800" dirty="0" smtClean="0"/>
              <a:t>retrieved subsequently </a:t>
            </a:r>
            <a:r>
              <a:rPr lang="en-US" sz="2800" dirty="0"/>
              <a:t>is the same as was originally cited</a:t>
            </a:r>
          </a:p>
          <a:p>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0565100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Interoperability and Flexibility</a:t>
            </a:r>
          </a:p>
          <a:p>
            <a:pPr marL="0" indent="0">
              <a:buNone/>
            </a:pPr>
            <a:r>
              <a:rPr lang="en-US" dirty="0"/>
              <a:t>Data citation methods should be sufficiently flexible to accommodate the variant practices among communities, but should not differ so much that they compromise interoperability of data citation practices across communities</a:t>
            </a:r>
          </a:p>
          <a:p>
            <a:pPr marL="0" indent="0">
              <a:buNone/>
            </a:pPr>
            <a:endParaRPr lang="en-US" dirty="0"/>
          </a:p>
        </p:txBody>
      </p:sp>
      <p:pic>
        <p:nvPicPr>
          <p:cNvPr id="4" name="Picture 3"/>
          <p:cNvPicPr>
            <a:picLocks noChangeAspect="1"/>
          </p:cNvPicPr>
          <p:nvPr/>
        </p:nvPicPr>
        <p:blipFill>
          <a:blip r:embed="rId2">
            <a:duotone>
              <a:prstClr val="black"/>
              <a:srgbClr val="000000">
                <a:tint val="45000"/>
                <a:satMod val="400000"/>
              </a:srgbClr>
            </a:duotone>
          </a:blip>
          <a:stretch>
            <a:fillRect/>
          </a:stretch>
        </p:blipFill>
        <p:spPr>
          <a:xfrm>
            <a:off x="2233244" y="274638"/>
            <a:ext cx="3962400" cy="927100"/>
          </a:xfrm>
          <a:prstGeom prst="rect">
            <a:avLst/>
          </a:prstGeom>
        </p:spPr>
      </p:pic>
    </p:spTree>
    <p:extLst>
      <p:ext uri="{BB962C8B-B14F-4D97-AF65-F5344CB8AC3E}">
        <p14:creationId xmlns:p14="http://schemas.microsoft.com/office/powerpoint/2010/main" val="13699026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a:t>
            </a:r>
            <a:endParaRPr lang="en-US" dirty="0"/>
          </a:p>
        </p:txBody>
      </p:sp>
      <p:sp>
        <p:nvSpPr>
          <p:cNvPr id="3" name="Content Placeholder 2"/>
          <p:cNvSpPr>
            <a:spLocks noGrp="1"/>
          </p:cNvSpPr>
          <p:nvPr>
            <p:ph idx="1"/>
          </p:nvPr>
        </p:nvSpPr>
        <p:spPr/>
        <p:txBody>
          <a:bodyPr/>
          <a:lstStyle/>
          <a:p>
            <a:r>
              <a:rPr lang="en-US" dirty="0" smtClean="0"/>
              <a:t>How are citations to data different than citations to bibliographic resources?</a:t>
            </a:r>
          </a:p>
          <a:p>
            <a:pPr marL="0" indent="0">
              <a:buNone/>
            </a:pPr>
            <a:r>
              <a:rPr lang="en-US" dirty="0" smtClean="0"/>
              <a:t> </a:t>
            </a:r>
          </a:p>
          <a:p>
            <a:r>
              <a:rPr lang="en-US" dirty="0" smtClean="0"/>
              <a:t>What are some problems in citing that should be remedied, and how might we solve them? </a:t>
            </a:r>
          </a:p>
          <a:p>
            <a:pPr marL="0" indent="0">
              <a:buNone/>
            </a:pPr>
            <a:endParaRPr lang="en-US" dirty="0"/>
          </a:p>
        </p:txBody>
      </p:sp>
    </p:spTree>
    <p:extLst>
      <p:ext uri="{BB962C8B-B14F-4D97-AF65-F5344CB8AC3E}">
        <p14:creationId xmlns:p14="http://schemas.microsoft.com/office/powerpoint/2010/main" val="7820456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in citing data</a:t>
            </a:r>
            <a:endParaRPr lang="en-US" dirty="0"/>
          </a:p>
        </p:txBody>
      </p:sp>
      <p:sp>
        <p:nvSpPr>
          <p:cNvPr id="3" name="Content Placeholder 2"/>
          <p:cNvSpPr>
            <a:spLocks noGrp="1"/>
          </p:cNvSpPr>
          <p:nvPr>
            <p:ph idx="1"/>
          </p:nvPr>
        </p:nvSpPr>
        <p:spPr/>
        <p:txBody>
          <a:bodyPr/>
          <a:lstStyle/>
          <a:p>
            <a:r>
              <a:rPr lang="en-US" dirty="0" smtClean="0"/>
              <a:t>Authorship</a:t>
            </a:r>
          </a:p>
          <a:p>
            <a:r>
              <a:rPr lang="en-US" dirty="0" smtClean="0"/>
              <a:t>Dynamic / Versioned resources (which data?)</a:t>
            </a:r>
          </a:p>
          <a:p>
            <a:r>
              <a:rPr lang="en-US" dirty="0" smtClean="0"/>
              <a:t>Granularity – no chapter, page, or paragraph markings</a:t>
            </a:r>
          </a:p>
          <a:p>
            <a:endParaRPr lang="en-US" dirty="0" smtClean="0"/>
          </a:p>
          <a:p>
            <a:endParaRPr lang="en-US" dirty="0"/>
          </a:p>
        </p:txBody>
      </p:sp>
    </p:spTree>
    <p:extLst>
      <p:ext uri="{BB962C8B-B14F-4D97-AF65-F5344CB8AC3E}">
        <p14:creationId xmlns:p14="http://schemas.microsoft.com/office/powerpoint/2010/main" val="12408829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Content Placeholder 2"/>
          <p:cNvSpPr>
            <a:spLocks noGrp="1"/>
          </p:cNvSpPr>
          <p:nvPr>
            <p:ph idx="1"/>
          </p:nvPr>
        </p:nvSpPr>
        <p:spPr/>
        <p:txBody>
          <a:bodyPr/>
          <a:lstStyle/>
          <a:p>
            <a:r>
              <a:rPr lang="en-US" dirty="0" smtClean="0"/>
              <a:t>Could include any of the the following elements:</a:t>
            </a:r>
          </a:p>
          <a:p>
            <a:pPr marL="457200" lvl="1" indent="0">
              <a:buNone/>
            </a:pPr>
            <a:endParaRPr lang="en-US" dirty="0" smtClean="0"/>
          </a:p>
          <a:p>
            <a:pPr marL="457200" lvl="1" indent="0">
              <a:buNone/>
            </a:pPr>
            <a:r>
              <a:rPr lang="en-US" dirty="0" smtClean="0"/>
              <a:t>Author, publication date, publisher, resource type (database, dataset, image, etc.), location, identifier, version, edition, title, etc. </a:t>
            </a:r>
            <a:endParaRPr lang="en-US" dirty="0"/>
          </a:p>
        </p:txBody>
      </p:sp>
      <p:sp>
        <p:nvSpPr>
          <p:cNvPr id="4" name="Rectangle 3"/>
          <p:cNvSpPr/>
          <p:nvPr/>
        </p:nvSpPr>
        <p:spPr>
          <a:xfrm>
            <a:off x="615462" y="5187799"/>
            <a:ext cx="7549082" cy="338554"/>
          </a:xfrm>
          <a:prstGeom prst="rect">
            <a:avLst/>
          </a:prstGeom>
        </p:spPr>
        <p:txBody>
          <a:bodyPr wrap="square">
            <a:spAutoFit/>
          </a:bodyPr>
          <a:lstStyle/>
          <a:p>
            <a:r>
              <a:rPr lang="en-US" sz="800" dirty="0"/>
              <a:t>Ball, A. &amp; Duke, M. (2012). ‘How to Cite Datasets and Link to Publications’. DCC How-to Guides. Edinburgh: Digital Curation Centre. Available online: http://</a:t>
            </a:r>
            <a:r>
              <a:rPr lang="en-US" sz="800" dirty="0" err="1"/>
              <a:t>www.dcc.ac.uk</a:t>
            </a:r>
            <a:r>
              <a:rPr lang="en-US" sz="800" dirty="0"/>
              <a:t>/resources/how-guides - See more at: http://</a:t>
            </a:r>
            <a:r>
              <a:rPr lang="en-US" sz="800" dirty="0" err="1"/>
              <a:t>www.dcc.ac.uk</a:t>
            </a:r>
            <a:r>
              <a:rPr lang="en-US" sz="800" dirty="0"/>
              <a:t>/resources/how-guides/cite-datasets#sthash.EY03YKRD.dpuf</a:t>
            </a:r>
          </a:p>
        </p:txBody>
      </p:sp>
    </p:spTree>
    <p:extLst>
      <p:ext uri="{BB962C8B-B14F-4D97-AF65-F5344CB8AC3E}">
        <p14:creationId xmlns:p14="http://schemas.microsoft.com/office/powerpoint/2010/main" val="13056748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TextBox 2"/>
          <p:cNvSpPr txBox="1"/>
          <p:nvPr/>
        </p:nvSpPr>
        <p:spPr>
          <a:xfrm>
            <a:off x="1515771" y="2945795"/>
            <a:ext cx="5793567" cy="1477328"/>
          </a:xfrm>
          <a:prstGeom prst="rect">
            <a:avLst/>
          </a:prstGeom>
          <a:noFill/>
        </p:spPr>
        <p:txBody>
          <a:bodyPr wrap="square" rtlCol="0">
            <a:spAutoFit/>
          </a:bodyPr>
          <a:lstStyle/>
          <a:p>
            <a:r>
              <a:rPr lang="en-US" dirty="0" err="1"/>
              <a:t>Zwally</a:t>
            </a:r>
            <a:r>
              <a:rPr lang="en-US" dirty="0"/>
              <a:t>, H.J., R. </a:t>
            </a:r>
            <a:r>
              <a:rPr lang="en-US" dirty="0" err="1"/>
              <a:t>Schutz</a:t>
            </a:r>
            <a:r>
              <a:rPr lang="en-US" dirty="0"/>
              <a:t>, C. Bentley, J. </a:t>
            </a:r>
            <a:r>
              <a:rPr lang="en-US" dirty="0" err="1"/>
              <a:t>Bufton</a:t>
            </a:r>
            <a:r>
              <a:rPr lang="en-US" dirty="0"/>
              <a:t>, T. Herring, J. Minster, J. </a:t>
            </a:r>
            <a:r>
              <a:rPr lang="en-US" dirty="0" err="1"/>
              <a:t>Spinhirne</a:t>
            </a:r>
            <a:r>
              <a:rPr lang="en-US" dirty="0"/>
              <a:t>, and R. Thomas. 2003. </a:t>
            </a:r>
            <a:r>
              <a:rPr lang="en-US" i="1" dirty="0"/>
              <a:t>GLAS/</a:t>
            </a:r>
            <a:r>
              <a:rPr lang="en-US" i="1" dirty="0" err="1"/>
              <a:t>ICESat</a:t>
            </a:r>
            <a:r>
              <a:rPr lang="en-US" i="1" dirty="0"/>
              <a:t> L1A Global Altimetry Data V018, 15 October to 18 November 2003</a:t>
            </a:r>
            <a:r>
              <a:rPr lang="en-US" dirty="0"/>
              <a:t>. National Snow and Ice Data Center. dataset accessed 2011-07-21 at doi:10.3334/NSIDC/gla01.</a:t>
            </a:r>
          </a:p>
        </p:txBody>
      </p:sp>
      <p:sp>
        <p:nvSpPr>
          <p:cNvPr id="5" name="Rectangle 4"/>
          <p:cNvSpPr/>
          <p:nvPr/>
        </p:nvSpPr>
        <p:spPr>
          <a:xfrm>
            <a:off x="1515771" y="2090172"/>
            <a:ext cx="6206604" cy="369332"/>
          </a:xfrm>
          <a:prstGeom prst="rect">
            <a:avLst/>
          </a:prstGeom>
        </p:spPr>
        <p:txBody>
          <a:bodyPr wrap="square">
            <a:spAutoFit/>
          </a:bodyPr>
          <a:lstStyle/>
          <a:p>
            <a:r>
              <a:rPr lang="en-US" b="1" dirty="0" smtClean="0"/>
              <a:t>Earth Science Informatics Partners (ESIP) </a:t>
            </a:r>
            <a:r>
              <a:rPr lang="en-US" dirty="0" smtClean="0"/>
              <a:t>recommendation:</a:t>
            </a:r>
            <a:endParaRPr lang="en-US" dirty="0"/>
          </a:p>
        </p:txBody>
      </p:sp>
    </p:spTree>
    <p:extLst>
      <p:ext uri="{BB962C8B-B14F-4D97-AF65-F5344CB8AC3E}">
        <p14:creationId xmlns:p14="http://schemas.microsoft.com/office/powerpoint/2010/main" val="14897863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pic>
        <p:nvPicPr>
          <p:cNvPr id="7" name="Picture 6"/>
          <p:cNvPicPr>
            <a:picLocks noChangeAspect="1"/>
          </p:cNvPicPr>
          <p:nvPr/>
        </p:nvPicPr>
        <p:blipFill>
          <a:blip r:embed="rId2"/>
          <a:stretch>
            <a:fillRect/>
          </a:stretch>
        </p:blipFill>
        <p:spPr>
          <a:xfrm>
            <a:off x="242277" y="2351454"/>
            <a:ext cx="8577385" cy="1673825"/>
          </a:xfrm>
          <a:prstGeom prst="rect">
            <a:avLst/>
          </a:prstGeom>
        </p:spPr>
      </p:pic>
    </p:spTree>
    <p:extLst>
      <p:ext uri="{BB962C8B-B14F-4D97-AF65-F5344CB8AC3E}">
        <p14:creationId xmlns:p14="http://schemas.microsoft.com/office/powerpoint/2010/main" val="13266213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Data Citation</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APA</a:t>
            </a:r>
            <a:r>
              <a:rPr lang="en-US" dirty="0"/>
              <a:t> Cool, H. E. M., &amp; Bell, M. (2011). </a:t>
            </a:r>
            <a:r>
              <a:rPr lang="en-US" i="1" dirty="0"/>
              <a:t>Excavations at St Peter’s Church, Barton-upon-Humber</a:t>
            </a:r>
            <a:r>
              <a:rPr lang="en-US" dirty="0"/>
              <a:t> [Data set]. </a:t>
            </a:r>
            <a:r>
              <a:rPr lang="en-US" dirty="0">
                <a:hlinkClick r:id="rId3"/>
              </a:rPr>
              <a:t>doi:10.5284/</a:t>
            </a:r>
            <a:r>
              <a:rPr lang="en-US" dirty="0" smtClean="0">
                <a:hlinkClick r:id="rId3"/>
              </a:rPr>
              <a:t>1000389</a:t>
            </a:r>
            <a:endParaRPr lang="en-US" dirty="0" smtClean="0"/>
          </a:p>
          <a:p>
            <a:pPr marL="0" indent="0">
              <a:buNone/>
            </a:pPr>
            <a:endParaRPr lang="en-US" dirty="0"/>
          </a:p>
          <a:p>
            <a:pPr marL="0" indent="0">
              <a:buNone/>
            </a:pPr>
            <a:r>
              <a:rPr lang="en-US" b="1" dirty="0"/>
              <a:t>Chicago (notes)</a:t>
            </a:r>
            <a:r>
              <a:rPr lang="en-US" dirty="0"/>
              <a:t> 2. H. E. M. Cool and Mark Bell, Excavations at St Peter’s Church, Barton-upon-Humber (accessed May 1, 2011), </a:t>
            </a:r>
            <a:r>
              <a:rPr lang="en-US" dirty="0">
                <a:hlinkClick r:id="rId3"/>
              </a:rPr>
              <a:t>doi:10.5284/1000389</a:t>
            </a:r>
            <a:r>
              <a:rPr lang="en-US" dirty="0" smtClean="0"/>
              <a:t>.</a:t>
            </a:r>
          </a:p>
          <a:p>
            <a:pPr marL="0" indent="0">
              <a:buNone/>
            </a:pPr>
            <a:endParaRPr lang="en-US" dirty="0"/>
          </a:p>
          <a:p>
            <a:pPr marL="0" indent="0">
              <a:buNone/>
            </a:pPr>
            <a:r>
              <a:rPr lang="en-US" dirty="0"/>
              <a:t>Cool, H. E. M., and Mark Bell. Excavations at St Peter’s Church, Barton-upon-Humber (accessed May 1, 2011). </a:t>
            </a:r>
            <a:r>
              <a:rPr lang="en-US" dirty="0">
                <a:hlinkClick r:id="rId3"/>
              </a:rPr>
              <a:t>doi:10.5284/1000389</a:t>
            </a:r>
            <a:r>
              <a:rPr lang="en-US" dirty="0" smtClean="0"/>
              <a:t>.</a:t>
            </a:r>
          </a:p>
          <a:p>
            <a:pPr marL="0" indent="0">
              <a:buNone/>
            </a:pPr>
            <a:endParaRPr lang="en-US" dirty="0"/>
          </a:p>
          <a:p>
            <a:pPr marL="0" indent="0">
              <a:buNone/>
            </a:pPr>
            <a:r>
              <a:rPr lang="en-US" b="1" dirty="0"/>
              <a:t>MLA</a:t>
            </a:r>
            <a:r>
              <a:rPr lang="en-US" dirty="0"/>
              <a:t> Cool, H. E. M., and Mark Bell. “Excavations at St Peter’s Church, Barton-upon-Humber.” Archaeology Data Service, 2001. Web. 1 May 2011. &lt;</a:t>
            </a:r>
            <a:r>
              <a:rPr lang="en-US" dirty="0">
                <a:hlinkClick r:id="rId3"/>
              </a:rPr>
              <a:t>http://dx.doi.org/10.5284/1000389</a:t>
            </a:r>
            <a:r>
              <a:rPr lang="en-US" dirty="0"/>
              <a:t>&gt;</a:t>
            </a:r>
            <a:r>
              <a:rPr lang="en-US" dirty="0" smtClean="0"/>
              <a:t>.</a:t>
            </a:r>
          </a:p>
          <a:p>
            <a:pPr marL="0" indent="0">
              <a:buNone/>
            </a:pPr>
            <a:endParaRPr lang="en-US" dirty="0"/>
          </a:p>
          <a:p>
            <a:pPr marL="0" indent="0">
              <a:buNone/>
            </a:pPr>
            <a:r>
              <a:rPr lang="en-US" b="1" dirty="0"/>
              <a:t>Oxford</a:t>
            </a:r>
            <a:r>
              <a:rPr lang="en-US" dirty="0"/>
              <a:t> Cool, H. E. M. &amp; Bell, M. (2011) </a:t>
            </a:r>
            <a:r>
              <a:rPr lang="en-US" i="1" dirty="0"/>
              <a:t>Excavations at St Peter’s Church, Barton-upon-Humber </a:t>
            </a:r>
            <a:r>
              <a:rPr lang="en-US" dirty="0"/>
              <a:t>[data-set]. York: Archaeology Data Service [distributor] &lt;DOI </a:t>
            </a:r>
            <a:r>
              <a:rPr lang="en-US" dirty="0">
                <a:hlinkClick r:id="rId3"/>
              </a:rPr>
              <a:t>10.5284/1000389</a:t>
            </a:r>
            <a:r>
              <a:rPr lang="en-US" dirty="0"/>
              <a:t>&gt;</a:t>
            </a:r>
            <a:r>
              <a:rPr lang="en-US" dirty="0" smtClean="0"/>
              <a:t>.</a:t>
            </a:r>
          </a:p>
          <a:p>
            <a:pPr marL="0" indent="0">
              <a:buNone/>
            </a:pPr>
            <a:endParaRPr lang="en-US" dirty="0"/>
          </a:p>
          <a:p>
            <a:pPr marL="0" indent="0">
              <a:buNone/>
            </a:pPr>
            <a:r>
              <a:rPr lang="en-US" dirty="0" smtClean="0"/>
              <a:t>See </a:t>
            </a:r>
            <a:r>
              <a:rPr lang="en-US" dirty="0"/>
              <a:t>more at: http://</a:t>
            </a:r>
            <a:r>
              <a:rPr lang="en-US" dirty="0" err="1"/>
              <a:t>www.dcc.ac.uk</a:t>
            </a:r>
            <a:r>
              <a:rPr lang="en-US" dirty="0"/>
              <a:t>/resources/how-guides/cite-datasets#x1-13000</a:t>
            </a:r>
          </a:p>
          <a:p>
            <a:pPr marL="0" indent="0">
              <a:buNone/>
            </a:pPr>
            <a:endParaRPr lang="en-US" dirty="0"/>
          </a:p>
        </p:txBody>
      </p:sp>
    </p:spTree>
    <p:extLst>
      <p:ext uri="{BB962C8B-B14F-4D97-AF65-F5344CB8AC3E}">
        <p14:creationId xmlns:p14="http://schemas.microsoft.com/office/powerpoint/2010/main" val="13502432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Infrastructure</a:t>
            </a:r>
            <a:endParaRPr lang="en-US" dirty="0"/>
          </a:p>
        </p:txBody>
      </p:sp>
      <p:sp>
        <p:nvSpPr>
          <p:cNvPr id="5" name="Content Placeholder 4"/>
          <p:cNvSpPr>
            <a:spLocks noGrp="1"/>
          </p:cNvSpPr>
          <p:nvPr>
            <p:ph idx="1"/>
          </p:nvPr>
        </p:nvSpPr>
        <p:spPr/>
        <p:txBody>
          <a:bodyPr/>
          <a:lstStyle/>
          <a:p>
            <a:pPr marL="0" indent="0">
              <a:buNone/>
            </a:pPr>
            <a:r>
              <a:rPr lang="en-US" dirty="0" smtClean="0"/>
              <a:t>Step 1: Archived data</a:t>
            </a:r>
          </a:p>
          <a:p>
            <a:pPr marL="0" indent="0">
              <a:buNone/>
            </a:pPr>
            <a:r>
              <a:rPr lang="en-US" dirty="0" smtClean="0"/>
              <a:t>Step 2: Landing Page </a:t>
            </a:r>
          </a:p>
          <a:p>
            <a:pPr marL="0" indent="0">
              <a:buNone/>
            </a:pPr>
            <a:r>
              <a:rPr lang="en-US" dirty="0" smtClean="0"/>
              <a:t>Step 3: Persistent Identifier</a:t>
            </a:r>
          </a:p>
          <a:p>
            <a:pPr marL="0" indent="0">
              <a:buNone/>
            </a:pPr>
            <a:r>
              <a:rPr lang="en-US" dirty="0" smtClean="0"/>
              <a:t>Step 4: Clear metadata </a:t>
            </a:r>
          </a:p>
          <a:p>
            <a:pPr marL="0" indent="0">
              <a:buNone/>
            </a:pPr>
            <a:r>
              <a:rPr lang="en-US" dirty="0" smtClean="0"/>
              <a:t>Step 5: Advertisement (cite our data like this…)</a:t>
            </a:r>
            <a:endParaRPr lang="en-US" dirty="0"/>
          </a:p>
        </p:txBody>
      </p:sp>
    </p:spTree>
    <p:extLst>
      <p:ext uri="{BB962C8B-B14F-4D97-AF65-F5344CB8AC3E}">
        <p14:creationId xmlns:p14="http://schemas.microsoft.com/office/powerpoint/2010/main" val="522479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body" idx="1"/>
          </p:nvPr>
        </p:nvSpPr>
        <p:spPr>
          <a:prstGeom prst="rect">
            <a:avLst/>
          </a:prstGeom>
        </p:spPr>
        <p:txBody>
          <a:bodyPr/>
          <a:lstStyle/>
          <a:p>
            <a:r>
              <a:t>Data types (not roles)</a:t>
            </a:r>
          </a:p>
          <a:p>
            <a:pPr lvl="4"/>
            <a:r>
              <a:t>Text </a:t>
            </a:r>
          </a:p>
          <a:p>
            <a:pPr lvl="4"/>
            <a:r>
              <a:t>Number </a:t>
            </a:r>
          </a:p>
          <a:p>
            <a:pPr lvl="4"/>
            <a:r>
              <a:t>Boolean </a:t>
            </a:r>
          </a:p>
          <a:p>
            <a:pPr lvl="4"/>
            <a:r>
              <a:t>Date</a:t>
            </a:r>
          </a:p>
        </p:txBody>
      </p:sp>
    </p:spTree>
    <p:extLst>
      <p:ext uri="{BB962C8B-B14F-4D97-AF65-F5344CB8AC3E}">
        <p14:creationId xmlns:p14="http://schemas.microsoft.com/office/powerpoint/2010/main" val="104678641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2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076" y="78154"/>
            <a:ext cx="4953077" cy="5529384"/>
          </a:xfrm>
          <a:prstGeom prst="rect">
            <a:avLst/>
          </a:prstGeom>
        </p:spPr>
      </p:pic>
      <p:sp>
        <p:nvSpPr>
          <p:cNvPr id="5" name="Rectangle 4"/>
          <p:cNvSpPr/>
          <p:nvPr/>
        </p:nvSpPr>
        <p:spPr>
          <a:xfrm>
            <a:off x="244231" y="1213008"/>
            <a:ext cx="4572000" cy="1477328"/>
          </a:xfrm>
          <a:prstGeom prst="rect">
            <a:avLst/>
          </a:prstGeom>
        </p:spPr>
        <p:txBody>
          <a:bodyPr>
            <a:spAutoFit/>
          </a:bodyPr>
          <a:lstStyle/>
          <a:p>
            <a:r>
              <a:rPr lang="en-US" dirty="0"/>
              <a:t>Step </a:t>
            </a:r>
            <a:r>
              <a:rPr lang="en-US" dirty="0" smtClean="0"/>
              <a:t>1</a:t>
            </a:r>
            <a:r>
              <a:rPr lang="en-US" dirty="0"/>
              <a:t> </a:t>
            </a:r>
            <a:r>
              <a:rPr lang="en-US" dirty="0" smtClean="0"/>
              <a:t>(data archived on </a:t>
            </a:r>
            <a:r>
              <a:rPr lang="en-US" dirty="0" err="1" smtClean="0"/>
              <a:t>FigShare</a:t>
            </a:r>
            <a:r>
              <a:rPr lang="en-US" dirty="0" smtClean="0"/>
              <a:t>)</a:t>
            </a:r>
          </a:p>
          <a:p>
            <a:r>
              <a:rPr lang="en-US" dirty="0" smtClean="0"/>
              <a:t>Step 2 (Creates landing Page)</a:t>
            </a:r>
            <a:endParaRPr lang="en-US" dirty="0"/>
          </a:p>
          <a:p>
            <a:r>
              <a:rPr lang="en-US" dirty="0"/>
              <a:t>Step 3: Persistent </a:t>
            </a:r>
            <a:r>
              <a:rPr lang="en-US" dirty="0" smtClean="0"/>
              <a:t>Identifier (DOI)</a:t>
            </a:r>
            <a:endParaRPr lang="en-US" dirty="0"/>
          </a:p>
          <a:p>
            <a:r>
              <a:rPr lang="en-US" dirty="0"/>
              <a:t>Step 4: Clear metadata </a:t>
            </a:r>
            <a:r>
              <a:rPr lang="en-US" dirty="0" smtClean="0"/>
              <a:t>(?)</a:t>
            </a:r>
            <a:endParaRPr lang="en-US" dirty="0"/>
          </a:p>
          <a:p>
            <a:r>
              <a:rPr lang="en-US" dirty="0"/>
              <a:t>Step 5</a:t>
            </a:r>
            <a:r>
              <a:rPr lang="en-US" dirty="0" smtClean="0"/>
              <a:t>: Advertise (!) </a:t>
            </a:r>
            <a:endParaRPr lang="en-US" dirty="0"/>
          </a:p>
        </p:txBody>
      </p:sp>
      <p:cxnSp>
        <p:nvCxnSpPr>
          <p:cNvPr id="7" name="Straight Arrow Connector 6"/>
          <p:cNvCxnSpPr/>
          <p:nvPr/>
        </p:nvCxnSpPr>
        <p:spPr>
          <a:xfrm>
            <a:off x="2598615" y="2540000"/>
            <a:ext cx="2754923" cy="742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881923" y="2256692"/>
            <a:ext cx="4513385" cy="433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546231" y="1973385"/>
            <a:ext cx="1680307" cy="1807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135923" y="840154"/>
            <a:ext cx="1074615"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546231" y="1504462"/>
            <a:ext cx="859692" cy="468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2950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Infrastructure</a:t>
            </a:r>
            <a:endParaRPr lang="en-US" dirty="0"/>
          </a:p>
        </p:txBody>
      </p:sp>
      <p:sp>
        <p:nvSpPr>
          <p:cNvPr id="5" name="Content Placeholder 4"/>
          <p:cNvSpPr>
            <a:spLocks noGrp="1"/>
          </p:cNvSpPr>
          <p:nvPr>
            <p:ph idx="1"/>
          </p:nvPr>
        </p:nvSpPr>
        <p:spPr/>
        <p:txBody>
          <a:bodyPr/>
          <a:lstStyle/>
          <a:p>
            <a:pPr marL="0" indent="0">
              <a:buNone/>
            </a:pPr>
            <a:r>
              <a:rPr lang="en-US" dirty="0" smtClean="0"/>
              <a:t>Step 1: Archived data</a:t>
            </a:r>
          </a:p>
          <a:p>
            <a:pPr marL="0" indent="0">
              <a:buNone/>
            </a:pPr>
            <a:r>
              <a:rPr lang="en-US" dirty="0" smtClean="0"/>
              <a:t>Step 2: Landing Page </a:t>
            </a:r>
          </a:p>
          <a:p>
            <a:pPr marL="0" indent="0">
              <a:buNone/>
            </a:pPr>
            <a:r>
              <a:rPr lang="en-US" dirty="0" smtClean="0"/>
              <a:t>Step 3: Persistent Identifier</a:t>
            </a:r>
          </a:p>
          <a:p>
            <a:pPr marL="0" indent="0">
              <a:buNone/>
            </a:pPr>
            <a:r>
              <a:rPr lang="en-US" dirty="0" smtClean="0"/>
              <a:t>Step 4: Clear metadata </a:t>
            </a:r>
          </a:p>
          <a:p>
            <a:pPr marL="0" indent="0">
              <a:buNone/>
            </a:pPr>
            <a:r>
              <a:rPr lang="en-US" dirty="0" smtClean="0"/>
              <a:t>Step 5: Advertisement (cite our data like this…)</a:t>
            </a:r>
            <a:endParaRPr lang="en-US" dirty="0"/>
          </a:p>
        </p:txBody>
      </p:sp>
    </p:spTree>
    <p:extLst>
      <p:ext uri="{BB962C8B-B14F-4D97-AF65-F5344CB8AC3E}">
        <p14:creationId xmlns:p14="http://schemas.microsoft.com/office/powerpoint/2010/main" val="10648372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40.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1" y="117231"/>
            <a:ext cx="4493846" cy="5292598"/>
          </a:xfrm>
          <a:prstGeom prst="rect">
            <a:avLst/>
          </a:prstGeom>
        </p:spPr>
      </p:pic>
      <p:pic>
        <p:nvPicPr>
          <p:cNvPr id="5" name="Picture 4" descr="Screen Shot 2015-02-08 at 9.39.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63" y="312615"/>
            <a:ext cx="4588827" cy="5920154"/>
          </a:xfrm>
          <a:prstGeom prst="rect">
            <a:avLst/>
          </a:prstGeom>
        </p:spPr>
      </p:pic>
      <p:pic>
        <p:nvPicPr>
          <p:cNvPr id="6" name="Picture 5" descr="Screen Shot 2015-02-08 at 9.39.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364" y="849923"/>
            <a:ext cx="5826943" cy="4173161"/>
          </a:xfrm>
          <a:prstGeom prst="rect">
            <a:avLst/>
          </a:prstGeom>
        </p:spPr>
      </p:pic>
      <p:pic>
        <p:nvPicPr>
          <p:cNvPr id="7" name="Picture 6" descr="Screen Shot 2015-02-08 at 9.4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86" y="488461"/>
            <a:ext cx="6353752" cy="4835769"/>
          </a:xfrm>
          <a:prstGeom prst="rect">
            <a:avLst/>
          </a:prstGeom>
        </p:spPr>
      </p:pic>
    </p:spTree>
    <p:extLst>
      <p:ext uri="{BB962C8B-B14F-4D97-AF65-F5344CB8AC3E}">
        <p14:creationId xmlns:p14="http://schemas.microsoft.com/office/powerpoint/2010/main" val="133749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14.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9" y="2012462"/>
            <a:ext cx="7732477" cy="3059403"/>
          </a:xfrm>
          <a:prstGeom prst="rect">
            <a:avLst/>
          </a:prstGeom>
        </p:spPr>
      </p:pic>
      <p:pic>
        <p:nvPicPr>
          <p:cNvPr id="7" name="Picture 6"/>
          <p:cNvPicPr>
            <a:picLocks noChangeAspect="1"/>
          </p:cNvPicPr>
          <p:nvPr/>
        </p:nvPicPr>
        <p:blipFill>
          <a:blip r:embed="rId4"/>
          <a:stretch>
            <a:fillRect/>
          </a:stretch>
        </p:blipFill>
        <p:spPr>
          <a:xfrm>
            <a:off x="3624386" y="0"/>
            <a:ext cx="1817076" cy="1817076"/>
          </a:xfrm>
          <a:prstGeom prst="rect">
            <a:avLst/>
          </a:prstGeom>
        </p:spPr>
      </p:pic>
    </p:spTree>
    <p:extLst>
      <p:ext uri="{BB962C8B-B14F-4D97-AF65-F5344CB8AC3E}">
        <p14:creationId xmlns:p14="http://schemas.microsoft.com/office/powerpoint/2010/main" val="16115695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18 at 5.50.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29" y="1390951"/>
            <a:ext cx="8774213" cy="2601249"/>
          </a:xfrm>
          <a:prstGeom prst="rect">
            <a:avLst/>
          </a:prstGeom>
        </p:spPr>
      </p:pic>
    </p:spTree>
    <p:extLst>
      <p:ext uri="{BB962C8B-B14F-4D97-AF65-F5344CB8AC3E}">
        <p14:creationId xmlns:p14="http://schemas.microsoft.com/office/powerpoint/2010/main" val="4933153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2-08 at 9.44.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45" y="254000"/>
            <a:ext cx="7930477" cy="4883412"/>
          </a:xfrm>
          <a:prstGeom prst="rect">
            <a:avLst/>
          </a:prstGeom>
        </p:spPr>
      </p:pic>
      <p:sp>
        <p:nvSpPr>
          <p:cNvPr id="5" name="Rectangle 4"/>
          <p:cNvSpPr/>
          <p:nvPr/>
        </p:nvSpPr>
        <p:spPr>
          <a:xfrm>
            <a:off x="674077" y="4161691"/>
            <a:ext cx="7258538" cy="8010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8066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96330"/>
            <a:ext cx="8229600" cy="1143000"/>
          </a:xfrm>
        </p:spPr>
        <p:txBody>
          <a:bodyPr/>
          <a:lstStyle/>
          <a:p>
            <a:r>
              <a:rPr lang="en-US" dirty="0" smtClean="0"/>
              <a:t>Some Open Issues</a:t>
            </a:r>
            <a:endParaRPr lang="en-US" dirty="0"/>
          </a:p>
        </p:txBody>
      </p:sp>
    </p:spTree>
    <p:extLst>
      <p:ext uri="{BB962C8B-B14F-4D97-AF65-F5344CB8AC3E}">
        <p14:creationId xmlns:p14="http://schemas.microsoft.com/office/powerpoint/2010/main" val="18020930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 in the Humanities?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What kind of data? </a:t>
            </a:r>
          </a:p>
          <a:p>
            <a:pPr marL="0" indent="0">
              <a:buNone/>
            </a:pPr>
            <a:endParaRPr lang="en-US" dirty="0" smtClean="0"/>
          </a:p>
          <a:p>
            <a:pPr marL="0" indent="0">
              <a:buNone/>
            </a:pPr>
            <a:r>
              <a:rPr lang="en-US" dirty="0" smtClean="0"/>
              <a:t>•</a:t>
            </a:r>
            <a:r>
              <a:rPr lang="en-US" dirty="0"/>
              <a:t>   digitized editions of major works;</a:t>
            </a:r>
          </a:p>
          <a:p>
            <a:pPr marL="0" indent="0">
              <a:buNone/>
            </a:pPr>
            <a:r>
              <a:rPr lang="en-US" dirty="0"/>
              <a:t>•   transcriptions of manuscripts;</a:t>
            </a:r>
          </a:p>
          <a:p>
            <a:pPr marL="0" indent="0">
              <a:buNone/>
            </a:pPr>
            <a:r>
              <a:rPr lang="en-US" dirty="0"/>
              <a:t>•   thematic collections (e.g., author, period, genre);</a:t>
            </a:r>
          </a:p>
          <a:p>
            <a:pPr marL="0" indent="0">
              <a:buNone/>
            </a:pPr>
            <a:r>
              <a:rPr lang="en-US" dirty="0"/>
              <a:t>•   language corpora (balanced or opportunistic; monolingual or multilingual [parallel structure or parallel-text translation equivalents]);</a:t>
            </a:r>
          </a:p>
          <a:p>
            <a:pPr marL="0" indent="0">
              <a:buNone/>
            </a:pPr>
            <a:r>
              <a:rPr lang="en-US" dirty="0"/>
              <a:t>•   images of artworks (e.g., Rossetti, Blake, </a:t>
            </a:r>
            <a:r>
              <a:rPr lang="en-US" dirty="0" err="1"/>
              <a:t>DeYoung</a:t>
            </a:r>
            <a:r>
              <a:rPr lang="en-US" dirty="0"/>
              <a:t> Museum </a:t>
            </a:r>
            <a:r>
              <a:rPr lang="en-US" dirty="0" err="1"/>
              <a:t>ImageBase</a:t>
            </a:r>
            <a:r>
              <a:rPr lang="en-US" dirty="0"/>
              <a:t>); and</a:t>
            </a:r>
          </a:p>
          <a:p>
            <a:pPr marL="0" indent="0">
              <a:buNone/>
            </a:pPr>
            <a:r>
              <a:rPr lang="en-US" dirty="0"/>
              <a:t>•   maps.</a:t>
            </a:r>
          </a:p>
          <a:p>
            <a:pPr marL="0" indent="0">
              <a:buNone/>
            </a:pPr>
            <a:endParaRPr lang="en-US" dirty="0" smtClean="0"/>
          </a:p>
          <a:p>
            <a:pPr marL="0" indent="0">
              <a:buNone/>
            </a:pPr>
            <a:endParaRPr lang="en-US" dirty="0" smtClean="0"/>
          </a:p>
          <a:p>
            <a:pPr marL="0" indent="0">
              <a:buNone/>
            </a:pPr>
            <a:r>
              <a:rPr lang="en-US" dirty="0" smtClean="0"/>
              <a:t>http</a:t>
            </a:r>
            <a:r>
              <a:rPr lang="en-US" dirty="0"/>
              <a:t>://</a:t>
            </a:r>
            <a:r>
              <a:rPr lang="en-US" dirty="0" err="1"/>
              <a:t>www.nap.edu</a:t>
            </a:r>
            <a:r>
              <a:rPr lang="en-US" dirty="0"/>
              <a:t>/</a:t>
            </a:r>
            <a:r>
              <a:rPr lang="en-US" dirty="0" err="1"/>
              <a:t>openbook.php?record_id</a:t>
            </a:r>
            <a:r>
              <a:rPr lang="en-US" dirty="0"/>
              <a:t>=13564&amp;page=59</a:t>
            </a:r>
          </a:p>
        </p:txBody>
      </p:sp>
    </p:spTree>
    <p:extLst>
      <p:ext uri="{BB962C8B-B14F-4D97-AF65-F5344CB8AC3E}">
        <p14:creationId xmlns:p14="http://schemas.microsoft.com/office/powerpoint/2010/main" val="18167236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ajor issues in DH citation…</a:t>
            </a:r>
            <a:endParaRPr lang="en-US" dirty="0"/>
          </a:p>
        </p:txBody>
      </p:sp>
      <p:sp>
        <p:nvSpPr>
          <p:cNvPr id="3" name="Content Placeholder 2"/>
          <p:cNvSpPr>
            <a:spLocks noGrp="1"/>
          </p:cNvSpPr>
          <p:nvPr>
            <p:ph idx="1"/>
          </p:nvPr>
        </p:nvSpPr>
        <p:spPr/>
        <p:txBody>
          <a:bodyPr/>
          <a:lstStyle/>
          <a:p>
            <a:r>
              <a:rPr lang="en-US" dirty="0" smtClean="0"/>
              <a:t>“When </a:t>
            </a:r>
            <a:r>
              <a:rPr lang="en-US" dirty="0"/>
              <a:t>a data resource is tightly coupled with a particular piece of software, it can be difficult to distinguish the one from the other, with consequent difficulties for anyone who would like to cite the data resource itself, and not the data-plus-software combination</a:t>
            </a:r>
            <a:r>
              <a:rPr lang="en-US" dirty="0" smtClean="0"/>
              <a:t>.” </a:t>
            </a:r>
          </a:p>
          <a:p>
            <a:pPr lvl="1"/>
            <a:r>
              <a:rPr lang="en-US" dirty="0" smtClean="0"/>
              <a:t>Michael </a:t>
            </a:r>
            <a:r>
              <a:rPr lang="en-US" dirty="0" err="1" smtClean="0"/>
              <a:t>Sperberg</a:t>
            </a:r>
            <a:r>
              <a:rPr lang="en-US" dirty="0" smtClean="0"/>
              <a:t>-McQueen</a:t>
            </a:r>
            <a:endParaRPr lang="en-US" dirty="0"/>
          </a:p>
        </p:txBody>
      </p:sp>
    </p:spTree>
    <p:extLst>
      <p:ext uri="{BB962C8B-B14F-4D97-AF65-F5344CB8AC3E}">
        <p14:creationId xmlns:p14="http://schemas.microsoft.com/office/powerpoint/2010/main" val="7511025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issues… (also from MSM)</a:t>
            </a:r>
            <a:endParaRPr lang="en-US" dirty="0"/>
          </a:p>
        </p:txBody>
      </p:sp>
      <p:sp>
        <p:nvSpPr>
          <p:cNvPr id="3" name="Content Placeholder 2"/>
          <p:cNvSpPr>
            <a:spLocks noGrp="1"/>
          </p:cNvSpPr>
          <p:nvPr>
            <p:ph idx="1"/>
          </p:nvPr>
        </p:nvSpPr>
        <p:spPr/>
        <p:txBody>
          <a:bodyPr>
            <a:normAutofit/>
          </a:bodyPr>
          <a:lstStyle/>
          <a:p>
            <a:r>
              <a:rPr lang="en-US" sz="2400" b="1" dirty="0"/>
              <a:t>Copyrigh</a:t>
            </a:r>
            <a:r>
              <a:rPr lang="en-US" sz="2400" dirty="0"/>
              <a:t>t - “we ran a </a:t>
            </a:r>
            <a:r>
              <a:rPr lang="en-US" sz="2400" dirty="0" err="1"/>
              <a:t>stylometric</a:t>
            </a:r>
            <a:r>
              <a:rPr lang="en-US" sz="2400" dirty="0"/>
              <a:t> analysis on a corpus which has these properties, but we cannot let you see the actual corpus because we did not obtain the copyright</a:t>
            </a:r>
            <a:r>
              <a:rPr lang="en-US" sz="2400" dirty="0" smtClean="0"/>
              <a:t>.” </a:t>
            </a:r>
          </a:p>
          <a:p>
            <a:r>
              <a:rPr lang="en-US" sz="2400" b="1" dirty="0" smtClean="0"/>
              <a:t>Anti-scientism </a:t>
            </a:r>
            <a:r>
              <a:rPr lang="en-US" sz="2400" dirty="0" smtClean="0"/>
              <a:t>– DH data are different, and not subject to same conventions (naive interp.)</a:t>
            </a:r>
          </a:p>
          <a:p>
            <a:r>
              <a:rPr lang="en-US" sz="2400" b="1" dirty="0" smtClean="0"/>
              <a:t>Quiddity</a:t>
            </a:r>
            <a:r>
              <a:rPr lang="en-US" sz="2400" dirty="0" smtClean="0"/>
              <a:t> - Large </a:t>
            </a:r>
            <a:r>
              <a:rPr lang="en-US" sz="2400" dirty="0"/>
              <a:t>humanities projects typically make multiple passes over material. reading text; text-critical variorum text; text with literary annotations; linguistic annotations (glosses for cruxes? parse trees? …); or formalization of propositional content.</a:t>
            </a:r>
          </a:p>
        </p:txBody>
      </p:sp>
    </p:spTree>
    <p:extLst>
      <p:ext uri="{BB962C8B-B14F-4D97-AF65-F5344CB8AC3E}">
        <p14:creationId xmlns:p14="http://schemas.microsoft.com/office/powerpoint/2010/main" val="872100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body" idx="1"/>
          </p:nvPr>
        </p:nvSpPr>
        <p:spPr>
          <a:xfrm>
            <a:off x="598289" y="-250032"/>
            <a:ext cx="7804547" cy="5072063"/>
          </a:xfrm>
          <a:prstGeom prst="rect">
            <a:avLst/>
          </a:prstGeom>
        </p:spPr>
        <p:txBody>
          <a:bodyPr>
            <a:noAutofit/>
          </a:bodyPr>
          <a:lstStyle/>
          <a:p>
            <a:endParaRPr lang="en-US" sz="3200" dirty="0" smtClean="0"/>
          </a:p>
          <a:p>
            <a:endParaRPr lang="en-US" sz="3200" dirty="0"/>
          </a:p>
          <a:p>
            <a:r>
              <a:rPr sz="3200" dirty="0" smtClean="0"/>
              <a:t>Rows </a:t>
            </a:r>
            <a:r>
              <a:rPr sz="3200" dirty="0"/>
              <a:t>vs records</a:t>
            </a:r>
          </a:p>
          <a:p>
            <a:pPr lvl="3"/>
            <a:r>
              <a:rPr sz="3200" dirty="0"/>
              <a:t>Rows (quite literally) individual lines identifying unique objects</a:t>
            </a:r>
          </a:p>
          <a:p>
            <a:pPr lvl="3"/>
            <a:r>
              <a:rPr sz="3200" dirty="0"/>
              <a:t>Records - rows that can be grouped together by a common value (useful for performing targeted data cleaning)</a:t>
            </a:r>
          </a:p>
        </p:txBody>
      </p:sp>
      <p:pic>
        <p:nvPicPr>
          <p:cNvPr id="138" name="Screen Shot 2017-05-11 at 7.44.58 AM.png"/>
          <p:cNvPicPr>
            <a:picLocks noChangeAspect="1"/>
          </p:cNvPicPr>
          <p:nvPr/>
        </p:nvPicPr>
        <p:blipFill>
          <a:blip r:embed="rId2">
            <a:extLst/>
          </a:blip>
          <a:stretch>
            <a:fillRect/>
          </a:stretch>
        </p:blipFill>
        <p:spPr>
          <a:xfrm>
            <a:off x="1428750" y="4051601"/>
            <a:ext cx="6286500" cy="2143126"/>
          </a:xfrm>
          <a:prstGeom prst="rect">
            <a:avLst/>
          </a:prstGeom>
          <a:ln w="12700">
            <a:miter lim="400000"/>
          </a:ln>
        </p:spPr>
      </p:pic>
    </p:spTree>
    <p:extLst>
      <p:ext uri="{BB962C8B-B14F-4D97-AF65-F5344CB8AC3E}">
        <p14:creationId xmlns:p14="http://schemas.microsoft.com/office/powerpoint/2010/main" val="115327429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Significant Identities </a:t>
            </a:r>
            <a:endParaRPr lang="en-US" dirty="0"/>
          </a:p>
        </p:txBody>
      </p:sp>
      <p:sp>
        <p:nvSpPr>
          <p:cNvPr id="3" name="Content Placeholder 2"/>
          <p:cNvSpPr>
            <a:spLocks noGrp="1"/>
          </p:cNvSpPr>
          <p:nvPr>
            <p:ph idx="1"/>
          </p:nvPr>
        </p:nvSpPr>
        <p:spPr>
          <a:xfrm>
            <a:off x="457200" y="1600201"/>
            <a:ext cx="8229600" cy="4007338"/>
          </a:xfrm>
        </p:spPr>
        <p:txBody>
          <a:bodyPr/>
          <a:lstStyle/>
          <a:p>
            <a:r>
              <a:rPr lang="en-US" dirty="0"/>
              <a:t>ORCID </a:t>
            </a:r>
            <a:r>
              <a:rPr lang="en-US" dirty="0" smtClean="0"/>
              <a:t>ID – people</a:t>
            </a:r>
          </a:p>
          <a:p>
            <a:r>
              <a:rPr lang="en-US" dirty="0" smtClean="0"/>
              <a:t>Accession numbers – data</a:t>
            </a:r>
          </a:p>
          <a:p>
            <a:r>
              <a:rPr lang="en-US" dirty="0" smtClean="0"/>
              <a:t>PIs – resource landing page</a:t>
            </a:r>
          </a:p>
          <a:p>
            <a:r>
              <a:rPr lang="en-US" dirty="0" smtClean="0"/>
              <a:t>Versions</a:t>
            </a:r>
          </a:p>
          <a:p>
            <a:r>
              <a:rPr lang="en-US" dirty="0" smtClean="0"/>
              <a:t>Institutions</a:t>
            </a:r>
          </a:p>
          <a:p>
            <a:r>
              <a:rPr lang="en-US" dirty="0" smtClean="0"/>
              <a:t>Titles</a:t>
            </a:r>
            <a:endParaRPr lang="en-US" dirty="0"/>
          </a:p>
          <a:p>
            <a:endParaRPr lang="en-US" dirty="0"/>
          </a:p>
        </p:txBody>
      </p:sp>
    </p:spTree>
    <p:extLst>
      <p:ext uri="{BB962C8B-B14F-4D97-AF65-F5344CB8AC3E}">
        <p14:creationId xmlns:p14="http://schemas.microsoft.com/office/powerpoint/2010/main" val="8249271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Data Citation</a:t>
            </a:r>
            <a:endParaRPr lang="en-US" dirty="0"/>
          </a:p>
        </p:txBody>
      </p:sp>
      <p:sp>
        <p:nvSpPr>
          <p:cNvPr id="3" name="Content Placeholder 2"/>
          <p:cNvSpPr>
            <a:spLocks noGrp="1"/>
          </p:cNvSpPr>
          <p:nvPr>
            <p:ph idx="1"/>
          </p:nvPr>
        </p:nvSpPr>
        <p:spPr/>
        <p:txBody>
          <a:bodyPr/>
          <a:lstStyle/>
          <a:p>
            <a:pPr marL="0" indent="0">
              <a:buNone/>
            </a:pPr>
            <a:r>
              <a:rPr lang="en-US" dirty="0" smtClean="0"/>
              <a:t>“…query </a:t>
            </a:r>
            <a:r>
              <a:rPr lang="en-US" dirty="0"/>
              <a:t>centric </a:t>
            </a:r>
            <a:r>
              <a:rPr lang="en-US" dirty="0" smtClean="0"/>
              <a:t>approach”</a:t>
            </a:r>
          </a:p>
          <a:p>
            <a:pPr marL="0" indent="0">
              <a:buNone/>
            </a:pPr>
            <a:endParaRPr lang="en-US" dirty="0" smtClean="0"/>
          </a:p>
          <a:p>
            <a:pPr>
              <a:buFontTx/>
              <a:buChar char="-"/>
            </a:pPr>
            <a:r>
              <a:rPr lang="en-US" dirty="0" smtClean="0"/>
              <a:t>utilize </a:t>
            </a:r>
            <a:r>
              <a:rPr lang="en-US" dirty="0"/>
              <a:t>query languages to construct arbitrary </a:t>
            </a:r>
            <a:r>
              <a:rPr lang="en-US" dirty="0" smtClean="0"/>
              <a:t>subsets</a:t>
            </a:r>
          </a:p>
          <a:p>
            <a:pPr>
              <a:buFontTx/>
              <a:buChar char="-"/>
            </a:pPr>
            <a:r>
              <a:rPr lang="en-US" dirty="0" smtClean="0"/>
              <a:t>data </a:t>
            </a:r>
            <a:r>
              <a:rPr lang="en-US" dirty="0"/>
              <a:t>is maintained with </a:t>
            </a:r>
            <a:r>
              <a:rPr lang="en-US" dirty="0" smtClean="0"/>
              <a:t>version over time</a:t>
            </a:r>
          </a:p>
          <a:p>
            <a:pPr>
              <a:buFontTx/>
              <a:buChar char="-"/>
            </a:pPr>
            <a:r>
              <a:rPr lang="en-US" dirty="0" smtClean="0"/>
              <a:t> </a:t>
            </a:r>
            <a:r>
              <a:rPr lang="en-US" dirty="0"/>
              <a:t>the queries can be use to access the same data set </a:t>
            </a:r>
            <a:r>
              <a:rPr lang="en-US" dirty="0" smtClean="0"/>
              <a:t>again</a:t>
            </a:r>
            <a:endParaRPr lang="en-US" dirty="0"/>
          </a:p>
        </p:txBody>
      </p:sp>
      <p:sp>
        <p:nvSpPr>
          <p:cNvPr id="4" name="TextBox 3"/>
          <p:cNvSpPr txBox="1"/>
          <p:nvPr/>
        </p:nvSpPr>
        <p:spPr>
          <a:xfrm>
            <a:off x="4073769" y="5279013"/>
            <a:ext cx="4689231" cy="461665"/>
          </a:xfrm>
          <a:prstGeom prst="rect">
            <a:avLst/>
          </a:prstGeom>
          <a:noFill/>
        </p:spPr>
        <p:txBody>
          <a:bodyPr wrap="square" rtlCol="0">
            <a:spAutoFit/>
          </a:bodyPr>
          <a:lstStyle/>
          <a:p>
            <a:r>
              <a:rPr lang="en-US" sz="800" dirty="0" err="1"/>
              <a:t>Proll</a:t>
            </a:r>
            <a:r>
              <a:rPr lang="en-US" sz="800" dirty="0"/>
              <a:t>, S., &amp; </a:t>
            </a:r>
            <a:r>
              <a:rPr lang="en-US" sz="800" dirty="0" err="1"/>
              <a:t>Rauber</a:t>
            </a:r>
            <a:r>
              <a:rPr lang="en-US" sz="800" dirty="0"/>
              <a:t>, A. (2013, October). Scalable data citation in dynamic, large databases: Model and reference implementation. In </a:t>
            </a:r>
            <a:r>
              <a:rPr lang="en-US" sz="800" i="1" dirty="0"/>
              <a:t>Big Data, 2013 IEEE International Conference on</a:t>
            </a:r>
            <a:r>
              <a:rPr lang="en-US" sz="800" dirty="0"/>
              <a:t> (pp. 307-312). IEEE.</a:t>
            </a:r>
          </a:p>
          <a:p>
            <a:endParaRPr lang="en-US" sz="800" dirty="0"/>
          </a:p>
        </p:txBody>
      </p:sp>
    </p:spTree>
    <p:extLst>
      <p:ext uri="{BB962C8B-B14F-4D97-AF65-F5344CB8AC3E}">
        <p14:creationId xmlns:p14="http://schemas.microsoft.com/office/powerpoint/2010/main" val="3959833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Example 1</a:t>
            </a:r>
            <a:endParaRPr lang="en-US" dirty="0"/>
          </a:p>
        </p:txBody>
      </p:sp>
      <p:pic>
        <p:nvPicPr>
          <p:cNvPr id="4" name="Picture 3"/>
          <p:cNvPicPr>
            <a:picLocks noChangeAspect="1"/>
          </p:cNvPicPr>
          <p:nvPr/>
        </p:nvPicPr>
        <p:blipFill>
          <a:blip r:embed="rId2"/>
          <a:stretch>
            <a:fillRect/>
          </a:stretch>
        </p:blipFill>
        <p:spPr>
          <a:xfrm>
            <a:off x="1729154" y="1667070"/>
            <a:ext cx="5675923" cy="3809963"/>
          </a:xfrm>
          <a:prstGeom prst="rect">
            <a:avLst/>
          </a:prstGeom>
        </p:spPr>
      </p:pic>
      <p:pic>
        <p:nvPicPr>
          <p:cNvPr id="5" name="Picture 4"/>
          <p:cNvPicPr>
            <a:picLocks noChangeAspect="1"/>
          </p:cNvPicPr>
          <p:nvPr/>
        </p:nvPicPr>
        <p:blipFill>
          <a:blip r:embed="rId3"/>
          <a:stretch>
            <a:fillRect/>
          </a:stretch>
        </p:blipFill>
        <p:spPr>
          <a:xfrm>
            <a:off x="4923692" y="361462"/>
            <a:ext cx="3292480" cy="1056176"/>
          </a:xfrm>
          <a:prstGeom prst="rect">
            <a:avLst/>
          </a:prstGeom>
        </p:spPr>
      </p:pic>
    </p:spTree>
    <p:extLst>
      <p:ext uri="{BB962C8B-B14F-4D97-AF65-F5344CB8AC3E}">
        <p14:creationId xmlns:p14="http://schemas.microsoft.com/office/powerpoint/2010/main" val="19239663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15 at 12.5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0" y="117230"/>
            <a:ext cx="7844692" cy="5226667"/>
          </a:xfrm>
          <a:prstGeom prst="rect">
            <a:avLst/>
          </a:prstGeom>
        </p:spPr>
      </p:pic>
    </p:spTree>
    <p:extLst>
      <p:ext uri="{BB962C8B-B14F-4D97-AF65-F5344CB8AC3E}">
        <p14:creationId xmlns:p14="http://schemas.microsoft.com/office/powerpoint/2010/main" val="14408186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15 at 12.58.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118167"/>
          </a:xfrm>
          <a:prstGeom prst="rect">
            <a:avLst/>
          </a:prstGeom>
        </p:spPr>
      </p:pic>
    </p:spTree>
    <p:extLst>
      <p:ext uri="{BB962C8B-B14F-4D97-AF65-F5344CB8AC3E}">
        <p14:creationId xmlns:p14="http://schemas.microsoft.com/office/powerpoint/2010/main" val="8130099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8 at 9.53.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3" y="148220"/>
            <a:ext cx="9144000" cy="5565098"/>
          </a:xfrm>
          <a:prstGeom prst="rect">
            <a:avLst/>
          </a:prstGeom>
        </p:spPr>
      </p:pic>
      <p:sp>
        <p:nvSpPr>
          <p:cNvPr id="5" name="Rectangle 4"/>
          <p:cNvSpPr/>
          <p:nvPr/>
        </p:nvSpPr>
        <p:spPr>
          <a:xfrm>
            <a:off x="2921000" y="4484077"/>
            <a:ext cx="5011615" cy="762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405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8 at 9.52.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923" y="139634"/>
            <a:ext cx="6770077" cy="5506981"/>
          </a:xfrm>
          <a:prstGeom prst="rect">
            <a:avLst/>
          </a:prstGeom>
        </p:spPr>
      </p:pic>
      <p:sp>
        <p:nvSpPr>
          <p:cNvPr id="3" name="Rectangle 2"/>
          <p:cNvSpPr/>
          <p:nvPr/>
        </p:nvSpPr>
        <p:spPr>
          <a:xfrm>
            <a:off x="3028461" y="3389924"/>
            <a:ext cx="3116385" cy="228599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5272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386"/>
            <a:ext cx="8229600" cy="6057778"/>
          </a:xfrm>
        </p:spPr>
        <p:txBody>
          <a:bodyPr>
            <a:normAutofit/>
          </a:bodyPr>
          <a:lstStyle/>
          <a:p>
            <a:pPr marL="0" indent="0">
              <a:buNone/>
            </a:pPr>
            <a:r>
              <a:rPr lang="en-US" b="1" dirty="0"/>
              <a:t>Data archives</a:t>
            </a:r>
          </a:p>
          <a:p>
            <a:pPr marL="0" indent="0">
              <a:buNone/>
            </a:pPr>
            <a:r>
              <a:rPr lang="en-US" dirty="0" smtClean="0"/>
              <a:t>– Who </a:t>
            </a:r>
            <a:r>
              <a:rPr lang="en-US" dirty="0"/>
              <a:t>should be assigning identifiers</a:t>
            </a:r>
          </a:p>
          <a:p>
            <a:pPr marL="0" indent="0">
              <a:buNone/>
            </a:pPr>
            <a:r>
              <a:rPr lang="en-US" dirty="0" smtClean="0"/>
              <a:t>– How </a:t>
            </a:r>
            <a:r>
              <a:rPr lang="en-US" dirty="0"/>
              <a:t>to assign identifiers to resources</a:t>
            </a:r>
          </a:p>
          <a:p>
            <a:pPr marL="0" indent="0">
              <a:buNone/>
            </a:pPr>
            <a:r>
              <a:rPr lang="en-US" dirty="0" smtClean="0"/>
              <a:t>– How </a:t>
            </a:r>
            <a:r>
              <a:rPr lang="en-US" dirty="0"/>
              <a:t>to register identifier metadata</a:t>
            </a:r>
          </a:p>
          <a:p>
            <a:pPr marL="0" indent="0">
              <a:buNone/>
            </a:pPr>
            <a:r>
              <a:rPr lang="en-US" dirty="0" smtClean="0"/>
              <a:t>– How </a:t>
            </a:r>
            <a:r>
              <a:rPr lang="en-US" dirty="0"/>
              <a:t>to ensure that identifiers will be maintained</a:t>
            </a:r>
          </a:p>
          <a:p>
            <a:pPr marL="0" indent="0">
              <a:buNone/>
            </a:pPr>
            <a:r>
              <a:rPr lang="en-US" dirty="0" smtClean="0"/>
              <a:t>– How </a:t>
            </a:r>
            <a:r>
              <a:rPr lang="en-US" dirty="0"/>
              <a:t>to provide recommended citations to users</a:t>
            </a:r>
          </a:p>
          <a:p>
            <a:pPr marL="0" indent="0">
              <a:buNone/>
            </a:pPr>
            <a:r>
              <a:rPr lang="en-US" b="1" dirty="0" smtClean="0"/>
              <a:t>Outreach </a:t>
            </a:r>
            <a:r>
              <a:rPr lang="en-US" b="1" dirty="0"/>
              <a:t>to users</a:t>
            </a:r>
          </a:p>
          <a:p>
            <a:pPr marL="0" indent="0">
              <a:buNone/>
            </a:pPr>
            <a:r>
              <a:rPr lang="en-US" dirty="0" smtClean="0"/>
              <a:t>–Make </a:t>
            </a:r>
            <a:r>
              <a:rPr lang="en-US" dirty="0"/>
              <a:t>citation information easy to find/use</a:t>
            </a:r>
          </a:p>
          <a:p>
            <a:pPr marL="0" indent="0">
              <a:buNone/>
            </a:pPr>
            <a:r>
              <a:rPr lang="en-US" dirty="0" smtClean="0"/>
              <a:t>–Proactively </a:t>
            </a:r>
            <a:r>
              <a:rPr lang="en-US" dirty="0"/>
              <a:t>inform users about citations and identifiers</a:t>
            </a:r>
          </a:p>
          <a:p>
            <a:pPr marL="0" indent="0">
              <a:buNone/>
            </a:pPr>
            <a:endParaRPr lang="en-US" dirty="0"/>
          </a:p>
        </p:txBody>
      </p:sp>
    </p:spTree>
    <p:extLst>
      <p:ext uri="{BB962C8B-B14F-4D97-AF65-F5344CB8AC3E}">
        <p14:creationId xmlns:p14="http://schemas.microsoft.com/office/powerpoint/2010/main" val="19767221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NCAR – Use of DOIs</a:t>
            </a:r>
            <a:endParaRPr lang="en-US" dirty="0"/>
          </a:p>
        </p:txBody>
      </p:sp>
      <p:sp>
        <p:nvSpPr>
          <p:cNvPr id="3" name="Content Placeholder 2"/>
          <p:cNvSpPr>
            <a:spLocks noGrp="1"/>
          </p:cNvSpPr>
          <p:nvPr>
            <p:ph idx="1"/>
          </p:nvPr>
        </p:nvSpPr>
        <p:spPr>
          <a:xfrm>
            <a:off x="457200" y="1512279"/>
            <a:ext cx="8229600" cy="4525963"/>
          </a:xfrm>
        </p:spPr>
        <p:txBody>
          <a:bodyPr>
            <a:normAutofit/>
          </a:bodyPr>
          <a:lstStyle/>
          <a:p>
            <a:pPr marL="0" indent="0">
              <a:buNone/>
            </a:pPr>
            <a:r>
              <a:rPr lang="en-US" sz="2400" dirty="0" smtClean="0"/>
              <a:t>…use </a:t>
            </a:r>
            <a:r>
              <a:rPr lang="en-US" sz="2400" dirty="0"/>
              <a:t>completely randomly generated DOIs for the reasons that </a:t>
            </a:r>
          </a:p>
          <a:p>
            <a:pPr marL="0" indent="0">
              <a:buNone/>
            </a:pPr>
            <a:endParaRPr lang="en-US" sz="2400" dirty="0" smtClean="0"/>
          </a:p>
          <a:p>
            <a:pPr marL="514350" indent="-514350">
              <a:buAutoNum type="arabicParenR"/>
            </a:pPr>
            <a:r>
              <a:rPr lang="en-US" sz="2400" dirty="0" smtClean="0"/>
              <a:t>any </a:t>
            </a:r>
            <a:r>
              <a:rPr lang="en-US" sz="2400" dirty="0"/>
              <a:t>organizational-specific components would become out of date if data are moved between archives or organizations and </a:t>
            </a:r>
            <a:endParaRPr lang="en-US" sz="2400" dirty="0" smtClean="0"/>
          </a:p>
          <a:p>
            <a:pPr marL="0" indent="0">
              <a:buNone/>
            </a:pPr>
            <a:endParaRPr lang="en-US" sz="2400" dirty="0" smtClean="0"/>
          </a:p>
          <a:p>
            <a:pPr marL="0" indent="0">
              <a:buNone/>
            </a:pPr>
            <a:r>
              <a:rPr lang="en-US" sz="2400" dirty="0" smtClean="0"/>
              <a:t>2)   </a:t>
            </a:r>
            <a:r>
              <a:rPr lang="en-US" sz="2400" dirty="0"/>
              <a:t>any intelligence built into a DOI is another thing that needs to be managed and maintained over the long term</a:t>
            </a:r>
            <a:r>
              <a:rPr lang="en-US" sz="2400" dirty="0" smtClean="0"/>
              <a:t>.</a:t>
            </a:r>
          </a:p>
          <a:p>
            <a:pPr marL="0" indent="0">
              <a:buNone/>
            </a:pPr>
            <a:r>
              <a:rPr lang="en-US" sz="2400" dirty="0" smtClean="0"/>
              <a:t> </a:t>
            </a:r>
          </a:p>
          <a:p>
            <a:pPr marL="0" indent="0">
              <a:buNone/>
            </a:pPr>
            <a:r>
              <a:rPr lang="en-US" sz="2400" dirty="0" smtClean="0"/>
              <a:t>Down side: human</a:t>
            </a:r>
            <a:r>
              <a:rPr lang="en-US" sz="2400" dirty="0"/>
              <a:t>-readability, consolidation with internal ID schemes, and easier </a:t>
            </a:r>
            <a:r>
              <a:rPr lang="en-US" sz="2400" dirty="0" smtClean="0"/>
              <a:t>Google </a:t>
            </a:r>
            <a:r>
              <a:rPr lang="en-US" sz="2400" dirty="0"/>
              <a:t>searching for groups of IDs.</a:t>
            </a:r>
          </a:p>
        </p:txBody>
      </p:sp>
    </p:spTree>
    <p:extLst>
      <p:ext uri="{BB962C8B-B14F-4D97-AF65-F5344CB8AC3E}">
        <p14:creationId xmlns:p14="http://schemas.microsoft.com/office/powerpoint/2010/main" val="4311373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Example 2</a:t>
            </a:r>
            <a:endParaRPr lang="en-US" dirty="0"/>
          </a:p>
        </p:txBody>
      </p:sp>
      <p:pic>
        <p:nvPicPr>
          <p:cNvPr id="6" name="Picture 5"/>
          <p:cNvPicPr>
            <a:picLocks noChangeAspect="1"/>
          </p:cNvPicPr>
          <p:nvPr/>
        </p:nvPicPr>
        <p:blipFill>
          <a:blip r:embed="rId2"/>
          <a:stretch>
            <a:fillRect/>
          </a:stretch>
        </p:blipFill>
        <p:spPr>
          <a:xfrm>
            <a:off x="5397333" y="333570"/>
            <a:ext cx="3048000" cy="1333500"/>
          </a:xfrm>
          <a:prstGeom prst="rect">
            <a:avLst/>
          </a:prstGeom>
        </p:spPr>
      </p:pic>
      <p:pic>
        <p:nvPicPr>
          <p:cNvPr id="3" name="Picture 2"/>
          <p:cNvPicPr>
            <a:picLocks noChangeAspect="1"/>
          </p:cNvPicPr>
          <p:nvPr/>
        </p:nvPicPr>
        <p:blipFill>
          <a:blip r:embed="rId3"/>
          <a:stretch>
            <a:fillRect/>
          </a:stretch>
        </p:blipFill>
        <p:spPr>
          <a:xfrm>
            <a:off x="1572846" y="2012461"/>
            <a:ext cx="6227991" cy="3503245"/>
          </a:xfrm>
          <a:prstGeom prst="rect">
            <a:avLst/>
          </a:prstGeom>
        </p:spPr>
      </p:pic>
    </p:spTree>
    <p:extLst>
      <p:ext uri="{BB962C8B-B14F-4D97-AF65-F5344CB8AC3E}">
        <p14:creationId xmlns:p14="http://schemas.microsoft.com/office/powerpoint/2010/main" val="5161711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7531</TotalTime>
  <Words>3341</Words>
  <Application>Microsoft Macintosh PowerPoint</Application>
  <PresentationFormat>On-screen Show (4:3)</PresentationFormat>
  <Paragraphs>459</Paragraphs>
  <Slides>102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Calibri</vt:lpstr>
      <vt:lpstr>Calibri Light</vt:lpstr>
      <vt:lpstr>Helvetica</vt:lpstr>
      <vt:lpstr>Wingdings</vt:lpstr>
      <vt:lpstr>Arial</vt:lpstr>
      <vt:lpstr>Office Theme</vt:lpstr>
      <vt:lpstr>Data Citation, Licensing, &amp; Attribution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Open Refine Basics</vt:lpstr>
      <vt:lpstr>PowerPoint Presentation</vt:lpstr>
      <vt:lpstr>Crowdsourced transcription</vt:lpstr>
      <vt:lpstr>Activity – get to know your data</vt:lpstr>
      <vt:lpstr>Creating a Project</vt:lpstr>
      <vt:lpstr>Creating a Project</vt:lpstr>
      <vt:lpstr>Basic Normalization</vt:lpstr>
      <vt:lpstr>Tracking Project History</vt:lpstr>
      <vt:lpstr>Extract and Apply!</vt:lpstr>
      <vt:lpstr>Records vs. Rows</vt:lpstr>
      <vt:lpstr>Multiple Values, Multiple Rows</vt:lpstr>
      <vt:lpstr>One Record, Multiple Rows</vt:lpstr>
      <vt:lpstr>Faceting and Clustering</vt:lpstr>
      <vt:lpstr>Faceting and Clustering</vt:lpstr>
      <vt:lpstr>Faceting and Clustering</vt:lpstr>
      <vt:lpstr>What is clustering? </vt:lpstr>
      <vt:lpstr>Check your clusters!</vt:lpstr>
      <vt:lpstr>Walkthrough: Explore Open Refine </vt:lpstr>
      <vt:lpstr>II. Reconciliation &amp; find &amp; replace with GREL</vt:lpstr>
      <vt:lpstr>Name Reconciliation</vt:lpstr>
      <vt:lpstr>Name Reconciliation</vt:lpstr>
      <vt:lpstr>“scientificName” &gt; Reconcile &gt; Start reconciling </vt:lpstr>
      <vt:lpstr>Select “Add Namespaced Service</vt:lpstr>
      <vt:lpstr>PowerPoint Presentation</vt:lpstr>
      <vt:lpstr>Start Reconciling!</vt:lpstr>
      <vt:lpstr>It might take a while…</vt:lpstr>
      <vt:lpstr>Match each cell to best candidate</vt:lpstr>
      <vt:lpstr>“scientificName” &gt; Edit column &gt; Add column based on this column</vt:lpstr>
      <vt:lpstr>Expression: cell.recon.match.name</vt:lpstr>
      <vt:lpstr>Done!</vt:lpstr>
      <vt:lpstr>Find and Replace in Open Refine</vt:lpstr>
      <vt:lpstr>Walkthrough: find and replace with GREL</vt:lpstr>
      <vt:lpstr>III. Open Refine for publishing XML-formatted metadata</vt:lpstr>
      <vt:lpstr>III. Open Refine for publishing XML-formatted metadata</vt:lpstr>
      <vt:lpstr>Walkthrough</vt:lpstr>
      <vt:lpstr>Walkthrough</vt:lpstr>
      <vt:lpstr>PowerPoint Presentation</vt:lpstr>
      <vt:lpstr>Walkthough</vt:lpstr>
      <vt:lpstr>Summary</vt:lpstr>
      <vt:lpstr>Summary</vt:lpstr>
      <vt:lpstr>Further Resources</vt:lpstr>
      <vt:lpstr>Acknowledgments</vt:lpstr>
      <vt:lpstr> Data Citation</vt:lpstr>
      <vt:lpstr>Agenda</vt:lpstr>
      <vt:lpstr>Why do we cite anything?</vt:lpstr>
      <vt:lpstr>Why do we cite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should the identifier resolve?</vt:lpstr>
      <vt:lpstr>PowerPoint Presentation</vt:lpstr>
      <vt:lpstr>PowerPoint Presentation</vt:lpstr>
      <vt:lpstr>PowerPoint Presentation</vt:lpstr>
      <vt:lpstr>Brainstorm …</vt:lpstr>
      <vt:lpstr>Problems in citing data</vt:lpstr>
      <vt:lpstr>Anatomy of a Data Citation</vt:lpstr>
      <vt:lpstr>Anatomy of a Data Citation:</vt:lpstr>
      <vt:lpstr>Anatomy of a Data Citation:</vt:lpstr>
      <vt:lpstr>Anatomy of a Data Citation</vt:lpstr>
      <vt:lpstr>Data Citation Infrastructure</vt:lpstr>
      <vt:lpstr>PowerPoint Presentation</vt:lpstr>
      <vt:lpstr>Data Citation Infrastructure</vt:lpstr>
      <vt:lpstr>PowerPoint Presentation</vt:lpstr>
      <vt:lpstr>PowerPoint Presentation</vt:lpstr>
      <vt:lpstr>PowerPoint Presentation</vt:lpstr>
      <vt:lpstr>PowerPoint Presentation</vt:lpstr>
      <vt:lpstr>Some Open Issues</vt:lpstr>
      <vt:lpstr>Data Citation in the Humanities?</vt:lpstr>
      <vt:lpstr>Major issues in DH citation…</vt:lpstr>
      <vt:lpstr>More issues… (also from MSM)</vt:lpstr>
      <vt:lpstr>Significant Identities </vt:lpstr>
      <vt:lpstr>Dynamic Data Citation</vt:lpstr>
      <vt:lpstr>Example 1</vt:lpstr>
      <vt:lpstr>PowerPoint Presentation</vt:lpstr>
      <vt:lpstr>PowerPoint Presentation</vt:lpstr>
      <vt:lpstr>PowerPoint Presentation</vt:lpstr>
      <vt:lpstr>PowerPoint Presentation</vt:lpstr>
      <vt:lpstr>PowerPoint Presentation</vt:lpstr>
      <vt:lpstr>NCAR – Use of DOIs</vt:lpstr>
      <vt:lpstr>Example 2</vt:lpstr>
      <vt:lpstr>PowerPoint Presentation</vt:lpstr>
      <vt:lpstr>Example Citations…</vt:lpstr>
      <vt:lpstr>DataVerse: Citation Baked-In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Nicholas Weber</cp:lastModifiedBy>
  <cp:revision>99</cp:revision>
  <cp:lastPrinted>2014-12-29T20:59:13Z</cp:lastPrinted>
  <dcterms:created xsi:type="dcterms:W3CDTF">2014-12-23T22:24:41Z</dcterms:created>
  <dcterms:modified xsi:type="dcterms:W3CDTF">2017-05-12T16:11:22Z</dcterms:modified>
</cp:coreProperties>
</file>